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46" r:id="rId5"/>
  </p:sldMasterIdLst>
  <p:notesMasterIdLst>
    <p:notesMasterId r:id="rId60"/>
  </p:notesMasterIdLst>
  <p:handoutMasterIdLst>
    <p:handoutMasterId r:id="rId61"/>
  </p:handoutMasterIdLst>
  <p:sldIdLst>
    <p:sldId id="1255" r:id="rId6"/>
    <p:sldId id="470" r:id="rId7"/>
    <p:sldId id="1293" r:id="rId8"/>
    <p:sldId id="539" r:id="rId9"/>
    <p:sldId id="499" r:id="rId10"/>
    <p:sldId id="502" r:id="rId11"/>
    <p:sldId id="540" r:id="rId12"/>
    <p:sldId id="505" r:id="rId13"/>
    <p:sldId id="518" r:id="rId14"/>
    <p:sldId id="1248" r:id="rId15"/>
    <p:sldId id="1257" r:id="rId16"/>
    <p:sldId id="1242" r:id="rId17"/>
    <p:sldId id="1233" r:id="rId18"/>
    <p:sldId id="556" r:id="rId19"/>
    <p:sldId id="1234" r:id="rId20"/>
    <p:sldId id="1243" r:id="rId21"/>
    <p:sldId id="1236" r:id="rId22"/>
    <p:sldId id="1258" r:id="rId23"/>
    <p:sldId id="1259" r:id="rId24"/>
    <p:sldId id="1260" r:id="rId25"/>
    <p:sldId id="1261" r:id="rId26"/>
    <p:sldId id="1263" r:id="rId27"/>
    <p:sldId id="1271" r:id="rId28"/>
    <p:sldId id="1264" r:id="rId29"/>
    <p:sldId id="1265" r:id="rId30"/>
    <p:sldId id="1266" r:id="rId31"/>
    <p:sldId id="1267" r:id="rId32"/>
    <p:sldId id="1276" r:id="rId33"/>
    <p:sldId id="1277" r:id="rId34"/>
    <p:sldId id="1278" r:id="rId35"/>
    <p:sldId id="1279" r:id="rId36"/>
    <p:sldId id="1280" r:id="rId37"/>
    <p:sldId id="1275" r:id="rId38"/>
    <p:sldId id="1288" r:id="rId39"/>
    <p:sldId id="1290" r:id="rId40"/>
    <p:sldId id="1291" r:id="rId41"/>
    <p:sldId id="559" r:id="rId42"/>
    <p:sldId id="1292" r:id="rId43"/>
    <p:sldId id="369" r:id="rId44"/>
    <p:sldId id="321" r:id="rId45"/>
    <p:sldId id="368" r:id="rId46"/>
    <p:sldId id="1097" r:id="rId47"/>
    <p:sldId id="1235" r:id="rId48"/>
    <p:sldId id="1250" r:id="rId49"/>
    <p:sldId id="1245" r:id="rId50"/>
    <p:sldId id="1088" r:id="rId51"/>
    <p:sldId id="1089" r:id="rId52"/>
    <p:sldId id="256" r:id="rId53"/>
    <p:sldId id="257" r:id="rId54"/>
    <p:sldId id="1294" r:id="rId55"/>
    <p:sldId id="1252" r:id="rId56"/>
    <p:sldId id="1253" r:id="rId57"/>
    <p:sldId id="1251" r:id="rId58"/>
    <p:sldId id="288" r:id="rId59"/>
  </p:sldIdLst>
  <p:sldSz cx="13714413" cy="10285413"/>
  <p:notesSz cx="7010400" cy="9296400"/>
  <p:embeddedFontLst>
    <p:embeddedFont>
      <p:font typeface="Calibri" panose="020F0502020204030204" pitchFamily="34" charset="0"/>
      <p:regular r:id="rId62"/>
      <p:bold r:id="rId63"/>
      <p:italic r:id="rId64"/>
      <p:boldItalic r:id="rId65"/>
    </p:embeddedFont>
    <p:embeddedFont>
      <p:font typeface="Calibri Light" panose="020F0302020204030204" pitchFamily="34" charset="0"/>
      <p:regular r:id="rId66"/>
      <p:italic r:id="rId67"/>
    </p:embeddedFont>
    <p:embeddedFont>
      <p:font typeface="Franklin Gothic Book" panose="020B0503020102020204" pitchFamily="34" charset="0"/>
      <p:regular r:id="rId68"/>
      <p:italic r:id="rId69"/>
    </p:embeddedFont>
    <p:embeddedFont>
      <p:font typeface="Franklin Gothic Medium" panose="020B0603020102020204" pitchFamily="34" charset="0"/>
      <p:regular r:id="rId70"/>
      <p:italic r:id="rId71"/>
    </p:embeddedFont>
    <p:embeddedFont>
      <p:font typeface="Gill Sans MT" panose="020B0502020104020203" pitchFamily="34" charset="0"/>
      <p:regular r:id="rId72"/>
      <p:bold r:id="rId73"/>
      <p:italic r:id="rId74"/>
      <p:boldItalic r:id="rId75"/>
    </p:embeddedFont>
    <p:embeddedFont>
      <p:font typeface="Roboto" panose="02000000000000000000" pitchFamily="2" charset="0"/>
      <p:regular r:id="rId76"/>
      <p:bold r:id="rId77"/>
      <p:italic r:id="rId78"/>
      <p:boldItalic r:id="rId79"/>
    </p:embeddedFont>
    <p:embeddedFont>
      <p:font typeface="Segoe UI" panose="020B0502040204020203" pitchFamily="34" charset="0"/>
      <p:regular r:id="rId80"/>
      <p:bold r:id="rId81"/>
      <p:italic r:id="rId82"/>
      <p:boldItalic r:id="rId83"/>
    </p:embeddedFont>
    <p:embeddedFont>
      <p:font typeface="Verdana" panose="020B0604030504040204" pitchFamily="34" charset="0"/>
      <p:regular r:id="rId84"/>
      <p:bold r:id="rId85"/>
      <p:italic r:id="rId86"/>
      <p:boldItalic r:id="rId87"/>
    </p:embeddedFont>
    <p:embeddedFont>
      <p:font typeface="Yu Gothic" panose="020B0400000000000000" pitchFamily="34" charset="-128"/>
      <p:regular r:id="rId88"/>
      <p:bold r:id="rId8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content and transition slides" id="{A4B3CB7A-03FA-470D-A59F-40DC950A61A6}">
          <p14:sldIdLst>
            <p14:sldId id="1255"/>
            <p14:sldId id="470"/>
            <p14:sldId id="1293"/>
            <p14:sldId id="539"/>
            <p14:sldId id="499"/>
            <p14:sldId id="502"/>
            <p14:sldId id="540"/>
            <p14:sldId id="505"/>
            <p14:sldId id="518"/>
            <p14:sldId id="1248"/>
            <p14:sldId id="1257"/>
            <p14:sldId id="1242"/>
            <p14:sldId id="1233"/>
            <p14:sldId id="556"/>
            <p14:sldId id="1234"/>
            <p14:sldId id="1243"/>
            <p14:sldId id="1236"/>
            <p14:sldId id="1258"/>
            <p14:sldId id="1259"/>
            <p14:sldId id="1260"/>
            <p14:sldId id="1261"/>
            <p14:sldId id="1263"/>
            <p14:sldId id="1271"/>
            <p14:sldId id="1264"/>
            <p14:sldId id="1265"/>
            <p14:sldId id="1266"/>
            <p14:sldId id="1267"/>
            <p14:sldId id="1276"/>
            <p14:sldId id="1277"/>
            <p14:sldId id="1278"/>
            <p14:sldId id="1279"/>
            <p14:sldId id="1280"/>
            <p14:sldId id="1275"/>
            <p14:sldId id="1288"/>
            <p14:sldId id="1290"/>
            <p14:sldId id="1291"/>
            <p14:sldId id="559"/>
            <p14:sldId id="1292"/>
            <p14:sldId id="369"/>
            <p14:sldId id="321"/>
            <p14:sldId id="368"/>
            <p14:sldId id="1097"/>
            <p14:sldId id="1235"/>
            <p14:sldId id="1250"/>
            <p14:sldId id="1245"/>
            <p14:sldId id="1088"/>
            <p14:sldId id="1089"/>
            <p14:sldId id="256"/>
            <p14:sldId id="257"/>
            <p14:sldId id="1294"/>
            <p14:sldId id="1252"/>
            <p14:sldId id="1253"/>
            <p14:sldId id="1251"/>
            <p14:sldId id="288"/>
          </p14:sldIdLst>
        </p14:section>
        <p14:section name="Text only slides no images" id="{96A9CC7C-C929-4F14-B895-F78E69EE5E65}">
          <p14:sldIdLst/>
        </p14:section>
        <p14:section name="Text with images" id="{F8EE98D8-7BD6-4714-8C18-070B2256955E}">
          <p14:sldIdLst/>
        </p14:section>
      </p14:sectionLst>
    </p:ext>
    <p:ext uri="{EFAFB233-063F-42B5-8137-9DF3F51BA10A}">
      <p15:sldGuideLst xmlns:p15="http://schemas.microsoft.com/office/powerpoint/2012/main">
        <p15:guide id="1" orient="horz" pos="3240" userDrawn="1">
          <p15:clr>
            <a:srgbClr val="A4A3A4"/>
          </p15:clr>
        </p15:guide>
        <p15:guide id="2" pos="43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FC12B4-06ED-A4DF-5D8C-704F81A5A455}" name="Sidley, Emily (ECY)" initials="SE(" userId="S::ESID461@ecy.wa.gov::9ba1c503-df33-46bb-9a1a-c2f6e953b3c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 Onge, Camille (ECY)" initials="CStO" lastIdx="2" clrIdx="0">
    <p:extLst>
      <p:ext uri="{19B8F6BF-5375-455C-9EA6-DF929625EA0E}">
        <p15:presenceInfo xmlns:p15="http://schemas.microsoft.com/office/powerpoint/2012/main" userId="St. Onge, Camille (EC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88F"/>
    <a:srgbClr val="861626"/>
    <a:srgbClr val="FFD76D"/>
    <a:srgbClr val="F2A9A0"/>
    <a:srgbClr val="7D9DC1"/>
    <a:srgbClr val="BCD637"/>
    <a:srgbClr val="7AA456"/>
    <a:srgbClr val="F26323"/>
    <a:srgbClr val="F08361"/>
    <a:srgbClr val="1357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17" d="100"/>
          <a:sy n="17" d="100"/>
        </p:scale>
        <p:origin x="3480" y="36"/>
      </p:cViewPr>
      <p:guideLst>
        <p:guide orient="horz" pos="3240"/>
        <p:guide pos="43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89" Type="http://schemas.openxmlformats.org/officeDocument/2006/relationships/font" Target="fonts/font28.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Master" Target="slideMasters/slideMaster1.xml"/><Relationship Id="rId90" Type="http://schemas.openxmlformats.org/officeDocument/2006/relationships/commentAuthors" Target="commentAuthors.xml"/><Relationship Id="rId95" Type="http://schemas.microsoft.com/office/2016/11/relationships/changesInfo" Target="changesInfos/changesInfo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font" Target="fonts/font24.fntdata"/><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6.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font" Target="fonts/font27.fntdata"/><Relationship Id="rId91" Type="http://schemas.openxmlformats.org/officeDocument/2006/relationships/presProps" Target="presProps.xml"/><Relationship Id="rId9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font" Target="fonts/font25.fntdata"/><Relationship Id="rId9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5.fntdata"/><Relationship Id="rId7" Type="http://schemas.openxmlformats.org/officeDocument/2006/relationships/slide" Target="slides/slide2.xml"/><Relationship Id="rId71" Type="http://schemas.openxmlformats.org/officeDocument/2006/relationships/font" Target="fonts/font10.fntdata"/><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5.fntdata"/><Relationship Id="rId87" Type="http://schemas.openxmlformats.org/officeDocument/2006/relationships/font" Target="fonts/font26.fntdata"/><Relationship Id="rId61" Type="http://schemas.openxmlformats.org/officeDocument/2006/relationships/handoutMaster" Target="handoutMasters/handoutMaster1.xml"/><Relationship Id="rId82" Type="http://schemas.openxmlformats.org/officeDocument/2006/relationships/font" Target="fonts/font21.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rsythe, Susan M. (MIL)" userId="ae0fdb3c-4f04-4065-a5b0-6b7f3015edc8" providerId="ADAL" clId="{E44CD6E8-0052-494F-A1EF-552C82C9E52B}"/>
    <pc:docChg chg="undo custSel delSld modSld modSection">
      <pc:chgData name="Forsythe, Susan M. (MIL)" userId="ae0fdb3c-4f04-4065-a5b0-6b7f3015edc8" providerId="ADAL" clId="{E44CD6E8-0052-494F-A1EF-552C82C9E52B}" dt="2023-12-05T21:12:41.948" v="212" actId="47"/>
      <pc:docMkLst>
        <pc:docMk/>
      </pc:docMkLst>
      <pc:sldChg chg="modNotesTx">
        <pc:chgData name="Forsythe, Susan M. (MIL)" userId="ae0fdb3c-4f04-4065-a5b0-6b7f3015edc8" providerId="ADAL" clId="{E44CD6E8-0052-494F-A1EF-552C82C9E52B}" dt="2023-12-05T20:59:36.140" v="114" actId="20577"/>
        <pc:sldMkLst>
          <pc:docMk/>
          <pc:sldMk cId="2077550551" sldId="257"/>
        </pc:sldMkLst>
      </pc:sldChg>
      <pc:sldChg chg="modSp mod">
        <pc:chgData name="Forsythe, Susan M. (MIL)" userId="ae0fdb3c-4f04-4065-a5b0-6b7f3015edc8" providerId="ADAL" clId="{E44CD6E8-0052-494F-A1EF-552C82C9E52B}" dt="2023-12-05T21:03:51.968" v="211" actId="20577"/>
        <pc:sldMkLst>
          <pc:docMk/>
          <pc:sldMk cId="2387203074" sldId="288"/>
        </pc:sldMkLst>
        <pc:spChg chg="mod">
          <ac:chgData name="Forsythe, Susan M. (MIL)" userId="ae0fdb3c-4f04-4065-a5b0-6b7f3015edc8" providerId="ADAL" clId="{E44CD6E8-0052-494F-A1EF-552C82C9E52B}" dt="2023-12-05T21:03:51.968" v="211" actId="20577"/>
          <ac:spMkLst>
            <pc:docMk/>
            <pc:sldMk cId="2387203074" sldId="288"/>
            <ac:spMk id="3" creationId="{DABA3977-3CD3-4937-98C1-EDB02A9E39CF}"/>
          </ac:spMkLst>
        </pc:spChg>
      </pc:sldChg>
      <pc:sldChg chg="modNotesTx">
        <pc:chgData name="Forsythe, Susan M. (MIL)" userId="ae0fdb3c-4f04-4065-a5b0-6b7f3015edc8" providerId="ADAL" clId="{E44CD6E8-0052-494F-A1EF-552C82C9E52B}" dt="2023-12-05T20:49:36.456" v="13" actId="6549"/>
        <pc:sldMkLst>
          <pc:docMk/>
          <pc:sldMk cId="2147373574" sldId="1088"/>
        </pc:sldMkLst>
      </pc:sldChg>
      <pc:sldChg chg="modNotesTx">
        <pc:chgData name="Forsythe, Susan M. (MIL)" userId="ae0fdb3c-4f04-4065-a5b0-6b7f3015edc8" providerId="ADAL" clId="{E44CD6E8-0052-494F-A1EF-552C82C9E52B}" dt="2023-12-05T20:51:01.624" v="101" actId="313"/>
        <pc:sldMkLst>
          <pc:docMk/>
          <pc:sldMk cId="647646795" sldId="1245"/>
        </pc:sldMkLst>
      </pc:sldChg>
      <pc:sldChg chg="del">
        <pc:chgData name="Forsythe, Susan M. (MIL)" userId="ae0fdb3c-4f04-4065-a5b0-6b7f3015edc8" providerId="ADAL" clId="{E44CD6E8-0052-494F-A1EF-552C82C9E52B}" dt="2023-12-05T21:12:41.948" v="212" actId="47"/>
        <pc:sldMkLst>
          <pc:docMk/>
          <pc:sldMk cId="2460536048" sldId="1256"/>
        </pc:sldMkLst>
      </pc:sldChg>
      <pc:sldChg chg="modNotesTx">
        <pc:chgData name="Forsythe, Susan M. (MIL)" userId="ae0fdb3c-4f04-4065-a5b0-6b7f3015edc8" providerId="ADAL" clId="{E44CD6E8-0052-494F-A1EF-552C82C9E52B}" dt="2023-12-05T20:47:45.154" v="2" actId="20577"/>
        <pc:sldMkLst>
          <pc:docMk/>
          <pc:sldMk cId="0" sldId="1271"/>
        </pc:sldMkLst>
      </pc:sldChg>
      <pc:sldChg chg="modNotesTx">
        <pc:chgData name="Forsythe, Susan M. (MIL)" userId="ae0fdb3c-4f04-4065-a5b0-6b7f3015edc8" providerId="ADAL" clId="{E44CD6E8-0052-494F-A1EF-552C82C9E52B}" dt="2023-12-05T21:01:32.017" v="123" actId="6549"/>
        <pc:sldMkLst>
          <pc:docMk/>
          <pc:sldMk cId="1900886087" sldId="129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9E740F-3C22-4CFD-BAF0-9F2D535DC03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114EFF7-6FC6-49B0-B3D9-2DB70437FCD9}">
      <dgm:prSet/>
      <dgm:spPr/>
      <dgm:t>
        <a:bodyPr/>
        <a:lstStyle/>
        <a:p>
          <a:pPr rtl="0"/>
          <a:r>
            <a:rPr lang="en-US">
              <a:latin typeface="Franklin Gothic Book"/>
            </a:rPr>
            <a:t>What is EPCRA? </a:t>
          </a:r>
        </a:p>
      </dgm:t>
    </dgm:pt>
    <dgm:pt modelId="{08B033B9-CDB1-4F5E-8C4C-0DB9888F5B5B}" type="parTrans" cxnId="{DE3C992B-6FFE-42B4-BEF1-FD6146BFB654}">
      <dgm:prSet/>
      <dgm:spPr/>
      <dgm:t>
        <a:bodyPr/>
        <a:lstStyle/>
        <a:p>
          <a:endParaRPr lang="en-US"/>
        </a:p>
      </dgm:t>
    </dgm:pt>
    <dgm:pt modelId="{C6221AAC-FB75-46EE-8D66-4C41B4D9D9F8}" type="sibTrans" cxnId="{DE3C992B-6FFE-42B4-BEF1-FD6146BFB654}">
      <dgm:prSet/>
      <dgm:spPr/>
      <dgm:t>
        <a:bodyPr/>
        <a:lstStyle/>
        <a:p>
          <a:endParaRPr lang="en-US"/>
        </a:p>
      </dgm:t>
    </dgm:pt>
    <dgm:pt modelId="{7EDB145B-480A-4F6B-B96D-19004A136529}">
      <dgm:prSet/>
      <dgm:spPr/>
      <dgm:t>
        <a:bodyPr/>
        <a:lstStyle/>
        <a:p>
          <a:pPr algn="l"/>
          <a:r>
            <a:rPr lang="en-US">
              <a:latin typeface="Franklin Gothic Book"/>
            </a:rPr>
            <a:t>Roles and Responsibilities of LEPCs and TEPCs.</a:t>
          </a:r>
        </a:p>
      </dgm:t>
    </dgm:pt>
    <dgm:pt modelId="{B65EAB46-BB22-406F-A11E-117328D2B391}" type="parTrans" cxnId="{0B637DF3-688A-4411-81DE-64289C9E2A49}">
      <dgm:prSet/>
      <dgm:spPr/>
      <dgm:t>
        <a:bodyPr/>
        <a:lstStyle/>
        <a:p>
          <a:endParaRPr lang="en-US"/>
        </a:p>
      </dgm:t>
    </dgm:pt>
    <dgm:pt modelId="{EE68B85A-7FC4-4E53-BF10-B4BE6E9104D5}" type="sibTrans" cxnId="{0B637DF3-688A-4411-81DE-64289C9E2A49}">
      <dgm:prSet/>
      <dgm:spPr/>
      <dgm:t>
        <a:bodyPr/>
        <a:lstStyle/>
        <a:p>
          <a:endParaRPr lang="en-US"/>
        </a:p>
      </dgm:t>
    </dgm:pt>
    <dgm:pt modelId="{9B73B7BB-5EA1-44D3-BCCA-B5AAF94DA5CE}">
      <dgm:prSet/>
      <dgm:spPr/>
      <dgm:t>
        <a:bodyPr/>
        <a:lstStyle/>
        <a:p>
          <a:r>
            <a:rPr lang="en-US">
              <a:latin typeface="Franklin Gothic Book"/>
            </a:rPr>
            <a:t>Reporting Basics and Resources.</a:t>
          </a:r>
        </a:p>
      </dgm:t>
    </dgm:pt>
    <dgm:pt modelId="{88698AE3-26B0-49BA-8C57-509DB672DE0C}" type="parTrans" cxnId="{1D274692-A201-4C5F-8331-37E85AAF3822}">
      <dgm:prSet/>
      <dgm:spPr/>
      <dgm:t>
        <a:bodyPr/>
        <a:lstStyle/>
        <a:p>
          <a:endParaRPr lang="en-US"/>
        </a:p>
      </dgm:t>
    </dgm:pt>
    <dgm:pt modelId="{D2109457-7E72-4688-820C-18CA15DC86CF}" type="sibTrans" cxnId="{1D274692-A201-4C5F-8331-37E85AAF3822}">
      <dgm:prSet/>
      <dgm:spPr/>
      <dgm:t>
        <a:bodyPr/>
        <a:lstStyle/>
        <a:p>
          <a:endParaRPr lang="en-US"/>
        </a:p>
      </dgm:t>
    </dgm:pt>
    <dgm:pt modelId="{212C606E-C789-45C9-A386-B62334E4269E}">
      <dgm:prSet/>
      <dgm:spPr/>
      <dgm:t>
        <a:bodyPr/>
        <a:lstStyle/>
        <a:p>
          <a:r>
            <a:rPr lang="en-US">
              <a:latin typeface="Franklin Gothic Book"/>
            </a:rPr>
            <a:t>LEPC/TEPC Exercises.</a:t>
          </a:r>
        </a:p>
      </dgm:t>
    </dgm:pt>
    <dgm:pt modelId="{F22DE736-30F7-4289-8F40-336B62DC10FE}" type="parTrans" cxnId="{2F61EAC0-69EA-4A35-A9AA-0A66B92E3745}">
      <dgm:prSet/>
      <dgm:spPr/>
      <dgm:t>
        <a:bodyPr/>
        <a:lstStyle/>
        <a:p>
          <a:endParaRPr lang="en-US"/>
        </a:p>
      </dgm:t>
    </dgm:pt>
    <dgm:pt modelId="{83E0A9A1-46AB-43F9-96DE-0FF6619949EB}" type="sibTrans" cxnId="{2F61EAC0-69EA-4A35-A9AA-0A66B92E3745}">
      <dgm:prSet/>
      <dgm:spPr/>
      <dgm:t>
        <a:bodyPr/>
        <a:lstStyle/>
        <a:p>
          <a:endParaRPr lang="en-US"/>
        </a:p>
      </dgm:t>
    </dgm:pt>
    <dgm:pt modelId="{62F0A00B-79AC-41C2-8B11-C7853E87D2A1}">
      <dgm:prSet/>
      <dgm:spPr/>
      <dgm:t>
        <a:bodyPr/>
        <a:lstStyle/>
        <a:p>
          <a:r>
            <a:rPr lang="en-US">
              <a:latin typeface="Franklin Gothic Book"/>
            </a:rPr>
            <a:t>LEPC/TEPC Training Program.</a:t>
          </a:r>
        </a:p>
      </dgm:t>
    </dgm:pt>
    <dgm:pt modelId="{31784A33-74EC-45AD-AF2C-764FA219707B}" type="parTrans" cxnId="{7E72F3F0-0213-4B60-8E26-84A29C3E177E}">
      <dgm:prSet/>
      <dgm:spPr/>
      <dgm:t>
        <a:bodyPr/>
        <a:lstStyle/>
        <a:p>
          <a:endParaRPr lang="en-US"/>
        </a:p>
      </dgm:t>
    </dgm:pt>
    <dgm:pt modelId="{20F13A54-486A-4001-B5D3-2F7459511935}" type="sibTrans" cxnId="{7E72F3F0-0213-4B60-8E26-84A29C3E177E}">
      <dgm:prSet/>
      <dgm:spPr/>
      <dgm:t>
        <a:bodyPr/>
        <a:lstStyle/>
        <a:p>
          <a:endParaRPr lang="en-US"/>
        </a:p>
      </dgm:t>
    </dgm:pt>
    <dgm:pt modelId="{7819461D-0F1B-46B0-B220-C0C8422BCF78}">
      <dgm:prSet/>
      <dgm:spPr/>
      <dgm:t>
        <a:bodyPr/>
        <a:lstStyle/>
        <a:p>
          <a:r>
            <a:rPr lang="en-US">
              <a:latin typeface="Franklin Gothic Book"/>
            </a:rPr>
            <a:t>Measuring Success.</a:t>
          </a:r>
        </a:p>
      </dgm:t>
    </dgm:pt>
    <dgm:pt modelId="{1360BAEA-F414-4366-91E8-67D2FA16EA08}" type="parTrans" cxnId="{ECD9D8E8-4AAF-405D-99E7-F670DB829B92}">
      <dgm:prSet/>
      <dgm:spPr/>
      <dgm:t>
        <a:bodyPr/>
        <a:lstStyle/>
        <a:p>
          <a:endParaRPr lang="en-US"/>
        </a:p>
      </dgm:t>
    </dgm:pt>
    <dgm:pt modelId="{18536C1D-6194-477F-91FC-FD05F535FC5A}" type="sibTrans" cxnId="{ECD9D8E8-4AAF-405D-99E7-F670DB829B92}">
      <dgm:prSet/>
      <dgm:spPr/>
      <dgm:t>
        <a:bodyPr/>
        <a:lstStyle/>
        <a:p>
          <a:endParaRPr lang="en-US"/>
        </a:p>
      </dgm:t>
    </dgm:pt>
    <dgm:pt modelId="{CDE6B257-48D9-4E5F-AD8F-12B3B14B960F}">
      <dgm:prSet/>
      <dgm:spPr/>
      <dgm:t>
        <a:bodyPr/>
        <a:lstStyle/>
        <a:p>
          <a:r>
            <a:rPr lang="en-US">
              <a:latin typeface="Franklin Gothic Book"/>
            </a:rPr>
            <a:t>LEPC/TEPC Planning Process.</a:t>
          </a:r>
        </a:p>
      </dgm:t>
    </dgm:pt>
    <dgm:pt modelId="{CA16CB33-A8F1-45EA-B16C-9F3AF1609763}" type="sibTrans" cxnId="{7BC19D3D-0A82-44E3-A9C1-31E0AA9E0439}">
      <dgm:prSet/>
      <dgm:spPr/>
      <dgm:t>
        <a:bodyPr/>
        <a:lstStyle/>
        <a:p>
          <a:endParaRPr lang="en-US"/>
        </a:p>
      </dgm:t>
    </dgm:pt>
    <dgm:pt modelId="{FE6E5BA9-63B9-4ABA-914A-5DDAB0335521}" type="parTrans" cxnId="{7BC19D3D-0A82-44E3-A9C1-31E0AA9E0439}">
      <dgm:prSet/>
      <dgm:spPr/>
      <dgm:t>
        <a:bodyPr/>
        <a:lstStyle/>
        <a:p>
          <a:endParaRPr lang="en-US"/>
        </a:p>
      </dgm:t>
    </dgm:pt>
    <dgm:pt modelId="{0B7E9223-CC7C-42D2-8F67-2C9D2DC34A36}" type="pres">
      <dgm:prSet presAssocID="{8C9E740F-3C22-4CFD-BAF0-9F2D535DC03C}" presName="linear" presStyleCnt="0">
        <dgm:presLayoutVars>
          <dgm:animLvl val="lvl"/>
          <dgm:resizeHandles val="exact"/>
        </dgm:presLayoutVars>
      </dgm:prSet>
      <dgm:spPr/>
    </dgm:pt>
    <dgm:pt modelId="{DB914046-B405-4F39-ABB2-2F9634C4B9C5}" type="pres">
      <dgm:prSet presAssocID="{7114EFF7-6FC6-49B0-B3D9-2DB70437FCD9}" presName="parentText" presStyleLbl="node1" presStyleIdx="0" presStyleCnt="7" custScaleY="100912" custLinFactNeighborY="91710">
        <dgm:presLayoutVars>
          <dgm:chMax val="0"/>
          <dgm:bulletEnabled val="1"/>
        </dgm:presLayoutVars>
      </dgm:prSet>
      <dgm:spPr/>
    </dgm:pt>
    <dgm:pt modelId="{58A13509-F9B7-4A99-9B07-DE18A1BD073C}" type="pres">
      <dgm:prSet presAssocID="{C6221AAC-FB75-46EE-8D66-4C41B4D9D9F8}" presName="spacer" presStyleCnt="0"/>
      <dgm:spPr/>
    </dgm:pt>
    <dgm:pt modelId="{47524AC5-DABD-40EA-A403-7CADB5AFFB10}" type="pres">
      <dgm:prSet presAssocID="{7EDB145B-480A-4F6B-B96D-19004A136529}" presName="parentText" presStyleLbl="node1" presStyleIdx="1" presStyleCnt="7" custScaleY="109509" custLinFactNeighborX="166" custLinFactNeighborY="67041">
        <dgm:presLayoutVars>
          <dgm:chMax val="0"/>
          <dgm:bulletEnabled val="1"/>
        </dgm:presLayoutVars>
      </dgm:prSet>
      <dgm:spPr/>
    </dgm:pt>
    <dgm:pt modelId="{A9CEF271-3403-449D-B8B2-9F1C84D8A814}" type="pres">
      <dgm:prSet presAssocID="{EE68B85A-7FC4-4E53-BF10-B4BE6E9104D5}" presName="spacer" presStyleCnt="0"/>
      <dgm:spPr/>
    </dgm:pt>
    <dgm:pt modelId="{B7999809-DD52-4F26-A724-8747B36F61CF}" type="pres">
      <dgm:prSet presAssocID="{9B73B7BB-5EA1-44D3-BCCA-B5AAF94DA5CE}" presName="parentText" presStyleLbl="node1" presStyleIdx="2" presStyleCnt="7" custLinFactNeighborY="75959">
        <dgm:presLayoutVars>
          <dgm:chMax val="0"/>
          <dgm:bulletEnabled val="1"/>
        </dgm:presLayoutVars>
      </dgm:prSet>
      <dgm:spPr/>
    </dgm:pt>
    <dgm:pt modelId="{5B2485D1-7358-4310-ACD0-DEF378AC0C16}" type="pres">
      <dgm:prSet presAssocID="{D2109457-7E72-4688-820C-18CA15DC86CF}" presName="spacer" presStyleCnt="0"/>
      <dgm:spPr/>
    </dgm:pt>
    <dgm:pt modelId="{2778E016-5D3A-41AA-AE56-747A3295DCB5}" type="pres">
      <dgm:prSet presAssocID="{CDE6B257-48D9-4E5F-AD8F-12B3B14B960F}" presName="parentText" presStyleLbl="node1" presStyleIdx="3" presStyleCnt="7" custLinFactNeighborX="169" custLinFactNeighborY="48823">
        <dgm:presLayoutVars>
          <dgm:chMax val="0"/>
          <dgm:bulletEnabled val="1"/>
        </dgm:presLayoutVars>
      </dgm:prSet>
      <dgm:spPr/>
    </dgm:pt>
    <dgm:pt modelId="{2B30122B-0847-478D-A057-5C64ADBC8DF9}" type="pres">
      <dgm:prSet presAssocID="{CA16CB33-A8F1-45EA-B16C-9F3AF1609763}" presName="spacer" presStyleCnt="0"/>
      <dgm:spPr/>
    </dgm:pt>
    <dgm:pt modelId="{FD7BB9BE-E765-43B3-A937-D7FD2AD750AC}" type="pres">
      <dgm:prSet presAssocID="{212C606E-C789-45C9-A386-B62334E4269E}" presName="parentText" presStyleLbl="node1" presStyleIdx="4" presStyleCnt="7" custLinFactNeighborX="166" custLinFactNeighborY="15681">
        <dgm:presLayoutVars>
          <dgm:chMax val="0"/>
          <dgm:bulletEnabled val="1"/>
        </dgm:presLayoutVars>
      </dgm:prSet>
      <dgm:spPr/>
    </dgm:pt>
    <dgm:pt modelId="{C441D94E-C110-4E13-9F9D-51A54ED942B8}" type="pres">
      <dgm:prSet presAssocID="{83E0A9A1-46AB-43F9-96DE-0FF6619949EB}" presName="spacer" presStyleCnt="0"/>
      <dgm:spPr/>
    </dgm:pt>
    <dgm:pt modelId="{DE69C8E5-F55A-462C-B644-DAF3167DE34A}" type="pres">
      <dgm:prSet presAssocID="{62F0A00B-79AC-41C2-8B11-C7853E87D2A1}" presName="parentText" presStyleLbl="node1" presStyleIdx="5" presStyleCnt="7" custLinFactNeighborY="2452">
        <dgm:presLayoutVars>
          <dgm:chMax val="0"/>
          <dgm:bulletEnabled val="1"/>
        </dgm:presLayoutVars>
      </dgm:prSet>
      <dgm:spPr/>
    </dgm:pt>
    <dgm:pt modelId="{EC1A5C30-F154-436A-A1E4-64FEBDDD8AE0}" type="pres">
      <dgm:prSet presAssocID="{20F13A54-486A-4001-B5D3-2F7459511935}" presName="spacer" presStyleCnt="0"/>
      <dgm:spPr/>
    </dgm:pt>
    <dgm:pt modelId="{CC6E9ED1-850C-475D-9511-0D41D72209AD}" type="pres">
      <dgm:prSet presAssocID="{7819461D-0F1B-46B0-B220-C0C8422BCF78}" presName="parentText" presStyleLbl="node1" presStyleIdx="6" presStyleCnt="7" custLinFactNeighborX="166" custLinFactNeighborY="15681">
        <dgm:presLayoutVars>
          <dgm:chMax val="0"/>
          <dgm:bulletEnabled val="1"/>
        </dgm:presLayoutVars>
      </dgm:prSet>
      <dgm:spPr/>
    </dgm:pt>
  </dgm:ptLst>
  <dgm:cxnLst>
    <dgm:cxn modelId="{DE3C992B-6FFE-42B4-BEF1-FD6146BFB654}" srcId="{8C9E740F-3C22-4CFD-BAF0-9F2D535DC03C}" destId="{7114EFF7-6FC6-49B0-B3D9-2DB70437FCD9}" srcOrd="0" destOrd="0" parTransId="{08B033B9-CDB1-4F5E-8C4C-0DB9888F5B5B}" sibTransId="{C6221AAC-FB75-46EE-8D66-4C41B4D9D9F8}"/>
    <dgm:cxn modelId="{8D10E339-952A-43E3-8140-91A489D7C901}" type="presOf" srcId="{CDE6B257-48D9-4E5F-AD8F-12B3B14B960F}" destId="{2778E016-5D3A-41AA-AE56-747A3295DCB5}" srcOrd="0" destOrd="0" presId="urn:microsoft.com/office/officeart/2005/8/layout/vList2"/>
    <dgm:cxn modelId="{7BC19D3D-0A82-44E3-A9C1-31E0AA9E0439}" srcId="{8C9E740F-3C22-4CFD-BAF0-9F2D535DC03C}" destId="{CDE6B257-48D9-4E5F-AD8F-12B3B14B960F}" srcOrd="3" destOrd="0" parTransId="{FE6E5BA9-63B9-4ABA-914A-5DDAB0335521}" sibTransId="{CA16CB33-A8F1-45EA-B16C-9F3AF1609763}"/>
    <dgm:cxn modelId="{E90DD95B-1A86-4A93-933A-1736B94BD9BF}" type="presOf" srcId="{8C9E740F-3C22-4CFD-BAF0-9F2D535DC03C}" destId="{0B7E9223-CC7C-42D2-8F67-2C9D2DC34A36}" srcOrd="0" destOrd="0" presId="urn:microsoft.com/office/officeart/2005/8/layout/vList2"/>
    <dgm:cxn modelId="{3463A668-197B-409E-8560-722FF2A78B90}" type="presOf" srcId="{212C606E-C789-45C9-A386-B62334E4269E}" destId="{FD7BB9BE-E765-43B3-A937-D7FD2AD750AC}" srcOrd="0" destOrd="0" presId="urn:microsoft.com/office/officeart/2005/8/layout/vList2"/>
    <dgm:cxn modelId="{1D274692-A201-4C5F-8331-37E85AAF3822}" srcId="{8C9E740F-3C22-4CFD-BAF0-9F2D535DC03C}" destId="{9B73B7BB-5EA1-44D3-BCCA-B5AAF94DA5CE}" srcOrd="2" destOrd="0" parTransId="{88698AE3-26B0-49BA-8C57-509DB672DE0C}" sibTransId="{D2109457-7E72-4688-820C-18CA15DC86CF}"/>
    <dgm:cxn modelId="{322EA5C0-2CAF-493E-9BA1-ED2B264274AE}" type="presOf" srcId="{9B73B7BB-5EA1-44D3-BCCA-B5AAF94DA5CE}" destId="{B7999809-DD52-4F26-A724-8747B36F61CF}" srcOrd="0" destOrd="0" presId="urn:microsoft.com/office/officeart/2005/8/layout/vList2"/>
    <dgm:cxn modelId="{2F61EAC0-69EA-4A35-A9AA-0A66B92E3745}" srcId="{8C9E740F-3C22-4CFD-BAF0-9F2D535DC03C}" destId="{212C606E-C789-45C9-A386-B62334E4269E}" srcOrd="4" destOrd="0" parTransId="{F22DE736-30F7-4289-8F40-336B62DC10FE}" sibTransId="{83E0A9A1-46AB-43F9-96DE-0FF6619949EB}"/>
    <dgm:cxn modelId="{E26A47D4-A416-4A1B-B1DA-A3DE54EFE9FD}" type="presOf" srcId="{7EDB145B-480A-4F6B-B96D-19004A136529}" destId="{47524AC5-DABD-40EA-A403-7CADB5AFFB10}" srcOrd="0" destOrd="0" presId="urn:microsoft.com/office/officeart/2005/8/layout/vList2"/>
    <dgm:cxn modelId="{A306E1DB-C9D7-4A68-B8AA-86BBD35C8B17}" type="presOf" srcId="{7114EFF7-6FC6-49B0-B3D9-2DB70437FCD9}" destId="{DB914046-B405-4F39-ABB2-2F9634C4B9C5}" srcOrd="0" destOrd="0" presId="urn:microsoft.com/office/officeart/2005/8/layout/vList2"/>
    <dgm:cxn modelId="{5886A9DC-A8E3-4987-BD25-32F4166F8285}" type="presOf" srcId="{62F0A00B-79AC-41C2-8B11-C7853E87D2A1}" destId="{DE69C8E5-F55A-462C-B644-DAF3167DE34A}" srcOrd="0" destOrd="0" presId="urn:microsoft.com/office/officeart/2005/8/layout/vList2"/>
    <dgm:cxn modelId="{479F2BE6-37A6-49CE-ACDD-BB4350D60000}" type="presOf" srcId="{7819461D-0F1B-46B0-B220-C0C8422BCF78}" destId="{CC6E9ED1-850C-475D-9511-0D41D72209AD}" srcOrd="0" destOrd="0" presId="urn:microsoft.com/office/officeart/2005/8/layout/vList2"/>
    <dgm:cxn modelId="{ECD9D8E8-4AAF-405D-99E7-F670DB829B92}" srcId="{8C9E740F-3C22-4CFD-BAF0-9F2D535DC03C}" destId="{7819461D-0F1B-46B0-B220-C0C8422BCF78}" srcOrd="6" destOrd="0" parTransId="{1360BAEA-F414-4366-91E8-67D2FA16EA08}" sibTransId="{18536C1D-6194-477F-91FC-FD05F535FC5A}"/>
    <dgm:cxn modelId="{7E72F3F0-0213-4B60-8E26-84A29C3E177E}" srcId="{8C9E740F-3C22-4CFD-BAF0-9F2D535DC03C}" destId="{62F0A00B-79AC-41C2-8B11-C7853E87D2A1}" srcOrd="5" destOrd="0" parTransId="{31784A33-74EC-45AD-AF2C-764FA219707B}" sibTransId="{20F13A54-486A-4001-B5D3-2F7459511935}"/>
    <dgm:cxn modelId="{0B637DF3-688A-4411-81DE-64289C9E2A49}" srcId="{8C9E740F-3C22-4CFD-BAF0-9F2D535DC03C}" destId="{7EDB145B-480A-4F6B-B96D-19004A136529}" srcOrd="1" destOrd="0" parTransId="{B65EAB46-BB22-406F-A11E-117328D2B391}" sibTransId="{EE68B85A-7FC4-4E53-BF10-B4BE6E9104D5}"/>
    <dgm:cxn modelId="{364A92FE-D8A0-4DF1-9DAB-B37470A1C0BC}" type="presParOf" srcId="{0B7E9223-CC7C-42D2-8F67-2C9D2DC34A36}" destId="{DB914046-B405-4F39-ABB2-2F9634C4B9C5}" srcOrd="0" destOrd="0" presId="urn:microsoft.com/office/officeart/2005/8/layout/vList2"/>
    <dgm:cxn modelId="{F172F697-DC16-4875-A56B-94517D1C96E6}" type="presParOf" srcId="{0B7E9223-CC7C-42D2-8F67-2C9D2DC34A36}" destId="{58A13509-F9B7-4A99-9B07-DE18A1BD073C}" srcOrd="1" destOrd="0" presId="urn:microsoft.com/office/officeart/2005/8/layout/vList2"/>
    <dgm:cxn modelId="{D3FCE96F-3BCD-4279-A5D1-72B66E3AE320}" type="presParOf" srcId="{0B7E9223-CC7C-42D2-8F67-2C9D2DC34A36}" destId="{47524AC5-DABD-40EA-A403-7CADB5AFFB10}" srcOrd="2" destOrd="0" presId="urn:microsoft.com/office/officeart/2005/8/layout/vList2"/>
    <dgm:cxn modelId="{94C3A5E6-2315-47D0-82DC-62C5365013F2}" type="presParOf" srcId="{0B7E9223-CC7C-42D2-8F67-2C9D2DC34A36}" destId="{A9CEF271-3403-449D-B8B2-9F1C84D8A814}" srcOrd="3" destOrd="0" presId="urn:microsoft.com/office/officeart/2005/8/layout/vList2"/>
    <dgm:cxn modelId="{FB51FFCD-544F-4AB4-93AF-5E36BEAAE8FD}" type="presParOf" srcId="{0B7E9223-CC7C-42D2-8F67-2C9D2DC34A36}" destId="{B7999809-DD52-4F26-A724-8747B36F61CF}" srcOrd="4" destOrd="0" presId="urn:microsoft.com/office/officeart/2005/8/layout/vList2"/>
    <dgm:cxn modelId="{7B608B0F-3BDA-4C2B-A688-962807C43FF2}" type="presParOf" srcId="{0B7E9223-CC7C-42D2-8F67-2C9D2DC34A36}" destId="{5B2485D1-7358-4310-ACD0-DEF378AC0C16}" srcOrd="5" destOrd="0" presId="urn:microsoft.com/office/officeart/2005/8/layout/vList2"/>
    <dgm:cxn modelId="{6E35BFAA-D846-46FE-ABF8-A25939FE206D}" type="presParOf" srcId="{0B7E9223-CC7C-42D2-8F67-2C9D2DC34A36}" destId="{2778E016-5D3A-41AA-AE56-747A3295DCB5}" srcOrd="6" destOrd="0" presId="urn:microsoft.com/office/officeart/2005/8/layout/vList2"/>
    <dgm:cxn modelId="{C5B2983C-B8AB-4D3D-8AC1-745BC60D7855}" type="presParOf" srcId="{0B7E9223-CC7C-42D2-8F67-2C9D2DC34A36}" destId="{2B30122B-0847-478D-A057-5C64ADBC8DF9}" srcOrd="7" destOrd="0" presId="urn:microsoft.com/office/officeart/2005/8/layout/vList2"/>
    <dgm:cxn modelId="{1181274A-3887-484E-B997-0603B9F2E3FC}" type="presParOf" srcId="{0B7E9223-CC7C-42D2-8F67-2C9D2DC34A36}" destId="{FD7BB9BE-E765-43B3-A937-D7FD2AD750AC}" srcOrd="8" destOrd="0" presId="urn:microsoft.com/office/officeart/2005/8/layout/vList2"/>
    <dgm:cxn modelId="{F61F0813-0FBB-466E-B559-08DA41F95700}" type="presParOf" srcId="{0B7E9223-CC7C-42D2-8F67-2C9D2DC34A36}" destId="{C441D94E-C110-4E13-9F9D-51A54ED942B8}" srcOrd="9" destOrd="0" presId="urn:microsoft.com/office/officeart/2005/8/layout/vList2"/>
    <dgm:cxn modelId="{079EEE82-9E5E-4981-9BCC-EDEDC0F955C7}" type="presParOf" srcId="{0B7E9223-CC7C-42D2-8F67-2C9D2DC34A36}" destId="{DE69C8E5-F55A-462C-B644-DAF3167DE34A}" srcOrd="10" destOrd="0" presId="urn:microsoft.com/office/officeart/2005/8/layout/vList2"/>
    <dgm:cxn modelId="{50CD45DF-B008-412D-BEDC-A4127E0916A5}" type="presParOf" srcId="{0B7E9223-CC7C-42D2-8F67-2C9D2DC34A36}" destId="{EC1A5C30-F154-436A-A1E4-64FEBDDD8AE0}" srcOrd="11" destOrd="0" presId="urn:microsoft.com/office/officeart/2005/8/layout/vList2"/>
    <dgm:cxn modelId="{5AEF6327-088F-4F0B-952F-CDC28ED9623B}" type="presParOf" srcId="{0B7E9223-CC7C-42D2-8F67-2C9D2DC34A36}" destId="{CC6E9ED1-850C-475D-9511-0D41D72209AD}"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470768-4A29-4132-88D3-03A2FB5DE78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E54797E7-4437-48E1-ADA0-491A1281FEF0}">
      <dgm:prSet/>
      <dgm:spPr>
        <a:solidFill>
          <a:srgbClr val="135756"/>
        </a:solidFill>
      </dgm:spPr>
      <dgm:t>
        <a:bodyPr/>
        <a:lstStyle/>
        <a:p>
          <a:r>
            <a:rPr lang="en-US">
              <a:latin typeface="Franklin Gothic Book"/>
            </a:rPr>
            <a:t>Emergency Planning Notification</a:t>
          </a:r>
        </a:p>
        <a:p>
          <a:r>
            <a:rPr lang="en-US">
              <a:latin typeface="Franklin Gothic Book"/>
            </a:rPr>
            <a:t>Section 302</a:t>
          </a:r>
        </a:p>
      </dgm:t>
    </dgm:pt>
    <dgm:pt modelId="{7484A3DF-90DD-466A-A46D-44A14037EC64}" type="parTrans" cxnId="{23DE86B2-4A9B-4572-B09A-23D0EB6FF4B9}">
      <dgm:prSet/>
      <dgm:spPr/>
      <dgm:t>
        <a:bodyPr/>
        <a:lstStyle/>
        <a:p>
          <a:endParaRPr lang="en-US"/>
        </a:p>
      </dgm:t>
    </dgm:pt>
    <dgm:pt modelId="{5E17E68E-1F77-450F-B9DE-1CE905CC2A5E}" type="sibTrans" cxnId="{23DE86B2-4A9B-4572-B09A-23D0EB6FF4B9}">
      <dgm:prSet/>
      <dgm:spPr/>
      <dgm:t>
        <a:bodyPr/>
        <a:lstStyle/>
        <a:p>
          <a:endParaRPr lang="en-US"/>
        </a:p>
      </dgm:t>
    </dgm:pt>
    <dgm:pt modelId="{EA7EE520-EDB7-465D-91EC-69F091A8CDB5}">
      <dgm:prSet/>
      <dgm:spPr>
        <a:solidFill>
          <a:srgbClr val="44688F"/>
        </a:solidFill>
      </dgm:spPr>
      <dgm:t>
        <a:bodyPr/>
        <a:lstStyle/>
        <a:p>
          <a:r>
            <a:rPr lang="en-US">
              <a:latin typeface="Franklin Gothic Book"/>
            </a:rPr>
            <a:t>Emergency Release Notifications</a:t>
          </a:r>
        </a:p>
        <a:p>
          <a:r>
            <a:rPr lang="en-US">
              <a:latin typeface="Franklin Gothic Book"/>
            </a:rPr>
            <a:t>Section 304</a:t>
          </a:r>
        </a:p>
      </dgm:t>
    </dgm:pt>
    <dgm:pt modelId="{F7341B9B-1033-48B1-BF51-7E9399DF54D3}" type="parTrans" cxnId="{F6BA65C3-E24F-4E11-8CF5-9DA9C3524916}">
      <dgm:prSet/>
      <dgm:spPr/>
      <dgm:t>
        <a:bodyPr/>
        <a:lstStyle/>
        <a:p>
          <a:endParaRPr lang="en-US"/>
        </a:p>
      </dgm:t>
    </dgm:pt>
    <dgm:pt modelId="{90F3BB89-26E7-4912-AB60-F4BEA6C746EF}" type="sibTrans" cxnId="{F6BA65C3-E24F-4E11-8CF5-9DA9C3524916}">
      <dgm:prSet/>
      <dgm:spPr/>
      <dgm:t>
        <a:bodyPr/>
        <a:lstStyle/>
        <a:p>
          <a:endParaRPr lang="en-US"/>
        </a:p>
      </dgm:t>
    </dgm:pt>
    <dgm:pt modelId="{E451137A-D9E5-43A4-8607-9F2C2CAB1F91}">
      <dgm:prSet/>
      <dgm:spPr>
        <a:solidFill>
          <a:srgbClr val="7D9DC1"/>
        </a:solidFill>
      </dgm:spPr>
      <dgm:t>
        <a:bodyPr/>
        <a:lstStyle/>
        <a:p>
          <a:r>
            <a:rPr lang="en-US">
              <a:solidFill>
                <a:schemeClr val="tx1"/>
              </a:solidFill>
              <a:latin typeface="Franklin Gothic Book"/>
            </a:rPr>
            <a:t>Hazardous Chemical Notification (SDS)</a:t>
          </a:r>
        </a:p>
        <a:p>
          <a:r>
            <a:rPr lang="en-US">
              <a:solidFill>
                <a:schemeClr val="tx1"/>
              </a:solidFill>
              <a:latin typeface="Franklin Gothic Book"/>
            </a:rPr>
            <a:t>Section 311</a:t>
          </a:r>
        </a:p>
      </dgm:t>
    </dgm:pt>
    <dgm:pt modelId="{E7BF7777-78FB-40A5-BF3B-4B81BBD0D300}" type="parTrans" cxnId="{AFE76B7F-D50D-406F-9A0A-1692FCFD439C}">
      <dgm:prSet/>
      <dgm:spPr/>
      <dgm:t>
        <a:bodyPr/>
        <a:lstStyle/>
        <a:p>
          <a:endParaRPr lang="en-US"/>
        </a:p>
      </dgm:t>
    </dgm:pt>
    <dgm:pt modelId="{67E60A8F-51B1-4301-96ED-D6CD3E7FAEAB}" type="sibTrans" cxnId="{AFE76B7F-D50D-406F-9A0A-1692FCFD439C}">
      <dgm:prSet/>
      <dgm:spPr/>
      <dgm:t>
        <a:bodyPr/>
        <a:lstStyle/>
        <a:p>
          <a:endParaRPr lang="en-US"/>
        </a:p>
      </dgm:t>
    </dgm:pt>
    <dgm:pt modelId="{8ED527ED-95F3-4252-B101-36136A35BD70}">
      <dgm:prSet/>
      <dgm:spPr>
        <a:solidFill>
          <a:srgbClr val="7AA456"/>
        </a:solidFill>
      </dgm:spPr>
      <dgm:t>
        <a:bodyPr/>
        <a:lstStyle/>
        <a:p>
          <a:r>
            <a:rPr lang="en-US">
              <a:solidFill>
                <a:schemeClr val="tx1"/>
              </a:solidFill>
              <a:latin typeface="Franklin Gothic Book"/>
            </a:rPr>
            <a:t>Hazardous Chemical Inventory Reporting (Tier Two)</a:t>
          </a:r>
        </a:p>
        <a:p>
          <a:r>
            <a:rPr lang="en-US">
              <a:solidFill>
                <a:schemeClr val="tx1"/>
              </a:solidFill>
              <a:latin typeface="Franklin Gothic Book"/>
            </a:rPr>
            <a:t>Section 312</a:t>
          </a:r>
        </a:p>
      </dgm:t>
    </dgm:pt>
    <dgm:pt modelId="{2ED33ADE-757D-432E-8819-DEC46662F0DA}" type="parTrans" cxnId="{33C0051A-505B-492B-AA5A-9B475A741D9C}">
      <dgm:prSet/>
      <dgm:spPr/>
      <dgm:t>
        <a:bodyPr/>
        <a:lstStyle/>
        <a:p>
          <a:endParaRPr lang="en-US"/>
        </a:p>
      </dgm:t>
    </dgm:pt>
    <dgm:pt modelId="{4B1A1CF0-1A65-4620-B722-EF07507F9D8D}" type="sibTrans" cxnId="{33C0051A-505B-492B-AA5A-9B475A741D9C}">
      <dgm:prSet/>
      <dgm:spPr/>
      <dgm:t>
        <a:bodyPr/>
        <a:lstStyle/>
        <a:p>
          <a:endParaRPr lang="en-US"/>
        </a:p>
      </dgm:t>
    </dgm:pt>
    <dgm:pt modelId="{CA14DEE0-4079-45E8-BC5E-33C67569CD0B}">
      <dgm:prSet/>
      <dgm:spPr>
        <a:solidFill>
          <a:srgbClr val="BCD637"/>
        </a:solidFill>
      </dgm:spPr>
      <dgm:t>
        <a:bodyPr/>
        <a:lstStyle/>
        <a:p>
          <a:r>
            <a:rPr lang="en-US">
              <a:solidFill>
                <a:schemeClr val="tx1"/>
              </a:solidFill>
              <a:latin typeface="Franklin Gothic Book"/>
            </a:rPr>
            <a:t>Toxics Release Inventory (TRI)</a:t>
          </a:r>
        </a:p>
        <a:p>
          <a:r>
            <a:rPr lang="en-US">
              <a:solidFill>
                <a:schemeClr val="tx1"/>
              </a:solidFill>
              <a:latin typeface="Franklin Gothic Book"/>
            </a:rPr>
            <a:t>Section 313</a:t>
          </a:r>
        </a:p>
      </dgm:t>
    </dgm:pt>
    <dgm:pt modelId="{E600EF93-5A46-41BD-87F1-688DEA57CFD5}" type="parTrans" cxnId="{FBB6956B-4058-4305-92E4-9E40ABB268C4}">
      <dgm:prSet/>
      <dgm:spPr/>
      <dgm:t>
        <a:bodyPr/>
        <a:lstStyle/>
        <a:p>
          <a:endParaRPr lang="en-US"/>
        </a:p>
      </dgm:t>
    </dgm:pt>
    <dgm:pt modelId="{6AC3D3A2-D643-48C6-9795-C35A7AD76FF9}" type="sibTrans" cxnId="{FBB6956B-4058-4305-92E4-9E40ABB268C4}">
      <dgm:prSet/>
      <dgm:spPr/>
      <dgm:t>
        <a:bodyPr/>
        <a:lstStyle/>
        <a:p>
          <a:endParaRPr lang="en-US"/>
        </a:p>
      </dgm:t>
    </dgm:pt>
    <dgm:pt modelId="{38237C1A-5690-4B84-B0A2-F69853DCBCDD}" type="pres">
      <dgm:prSet presAssocID="{3F470768-4A29-4132-88D3-03A2FB5DE784}" presName="diagram" presStyleCnt="0">
        <dgm:presLayoutVars>
          <dgm:dir/>
          <dgm:resizeHandles val="exact"/>
        </dgm:presLayoutVars>
      </dgm:prSet>
      <dgm:spPr/>
    </dgm:pt>
    <dgm:pt modelId="{45289E4B-3594-4544-ADF0-D0EC161ABBA3}" type="pres">
      <dgm:prSet presAssocID="{E54797E7-4437-48E1-ADA0-491A1281FEF0}" presName="node" presStyleLbl="node1" presStyleIdx="0" presStyleCnt="5" custLinFactNeighborX="4567" custLinFactNeighborY="-15157">
        <dgm:presLayoutVars>
          <dgm:bulletEnabled val="1"/>
        </dgm:presLayoutVars>
      </dgm:prSet>
      <dgm:spPr/>
    </dgm:pt>
    <dgm:pt modelId="{76CF663B-47D7-4B61-8F49-BAF3BFDA531D}" type="pres">
      <dgm:prSet presAssocID="{5E17E68E-1F77-450F-B9DE-1CE905CC2A5E}" presName="sibTrans" presStyleCnt="0"/>
      <dgm:spPr/>
    </dgm:pt>
    <dgm:pt modelId="{414FB19D-EAF4-4E62-8DCE-F221E472568F}" type="pres">
      <dgm:prSet presAssocID="{EA7EE520-EDB7-465D-91EC-69F091A8CDB5}" presName="node" presStyleLbl="node1" presStyleIdx="1" presStyleCnt="5" custScaleY="100996" custLinFactNeighborX="-12" custLinFactNeighborY="-15655">
        <dgm:presLayoutVars>
          <dgm:bulletEnabled val="1"/>
        </dgm:presLayoutVars>
      </dgm:prSet>
      <dgm:spPr/>
    </dgm:pt>
    <dgm:pt modelId="{A682623D-7A8F-4A8F-915A-6B1764227B89}" type="pres">
      <dgm:prSet presAssocID="{90F3BB89-26E7-4912-AB60-F4BEA6C746EF}" presName="sibTrans" presStyleCnt="0"/>
      <dgm:spPr/>
    </dgm:pt>
    <dgm:pt modelId="{D03AA2DE-3554-4EE2-A9BD-D8C95BC7AB9A}" type="pres">
      <dgm:prSet presAssocID="{E451137A-D9E5-43A4-8607-9F2C2CAB1F91}" presName="node" presStyleLbl="node1" presStyleIdx="2" presStyleCnt="5" custLinFactNeighborX="-4567" custLinFactNeighborY="-15060">
        <dgm:presLayoutVars>
          <dgm:bulletEnabled val="1"/>
        </dgm:presLayoutVars>
      </dgm:prSet>
      <dgm:spPr/>
    </dgm:pt>
    <dgm:pt modelId="{BF6198A6-5DF5-4269-844B-F41CF69C3BE6}" type="pres">
      <dgm:prSet presAssocID="{67E60A8F-51B1-4301-96ED-D6CD3E7FAEAB}" presName="sibTrans" presStyleCnt="0"/>
      <dgm:spPr/>
    </dgm:pt>
    <dgm:pt modelId="{AE3EA0AA-1D19-40D9-8176-8A3DBA897587}" type="pres">
      <dgm:prSet presAssocID="{8ED527ED-95F3-4252-B101-36136A35BD70}" presName="node" presStyleLbl="node1" presStyleIdx="3" presStyleCnt="5" custLinFactNeighborX="-8190" custLinFactNeighborY="-3171">
        <dgm:presLayoutVars>
          <dgm:bulletEnabled val="1"/>
        </dgm:presLayoutVars>
      </dgm:prSet>
      <dgm:spPr/>
    </dgm:pt>
    <dgm:pt modelId="{5B3A291D-905E-4205-A9F3-52CF8B94746A}" type="pres">
      <dgm:prSet presAssocID="{4B1A1CF0-1A65-4620-B722-EF07507F9D8D}" presName="sibTrans" presStyleCnt="0"/>
      <dgm:spPr/>
    </dgm:pt>
    <dgm:pt modelId="{03787564-90CA-4D0A-8F2E-AE59EB263E0E}" type="pres">
      <dgm:prSet presAssocID="{CA14DEE0-4079-45E8-BC5E-33C67569CD0B}" presName="node" presStyleLbl="node1" presStyleIdx="4" presStyleCnt="5" custLinFactNeighborX="-5012" custLinFactNeighborY="-3331">
        <dgm:presLayoutVars>
          <dgm:bulletEnabled val="1"/>
        </dgm:presLayoutVars>
      </dgm:prSet>
      <dgm:spPr/>
    </dgm:pt>
  </dgm:ptLst>
  <dgm:cxnLst>
    <dgm:cxn modelId="{33C0051A-505B-492B-AA5A-9B475A741D9C}" srcId="{3F470768-4A29-4132-88D3-03A2FB5DE784}" destId="{8ED527ED-95F3-4252-B101-36136A35BD70}" srcOrd="3" destOrd="0" parTransId="{2ED33ADE-757D-432E-8819-DEC46662F0DA}" sibTransId="{4B1A1CF0-1A65-4620-B722-EF07507F9D8D}"/>
    <dgm:cxn modelId="{FBB6956B-4058-4305-92E4-9E40ABB268C4}" srcId="{3F470768-4A29-4132-88D3-03A2FB5DE784}" destId="{CA14DEE0-4079-45E8-BC5E-33C67569CD0B}" srcOrd="4" destOrd="0" parTransId="{E600EF93-5A46-41BD-87F1-688DEA57CFD5}" sibTransId="{6AC3D3A2-D643-48C6-9795-C35A7AD76FF9}"/>
    <dgm:cxn modelId="{34C64F6C-C04D-409B-A4D2-0ECBFE0C1C51}" type="presOf" srcId="{CA14DEE0-4079-45E8-BC5E-33C67569CD0B}" destId="{03787564-90CA-4D0A-8F2E-AE59EB263E0E}" srcOrd="0" destOrd="0" presId="urn:microsoft.com/office/officeart/2005/8/layout/default"/>
    <dgm:cxn modelId="{AFE76B7F-D50D-406F-9A0A-1692FCFD439C}" srcId="{3F470768-4A29-4132-88D3-03A2FB5DE784}" destId="{E451137A-D9E5-43A4-8607-9F2C2CAB1F91}" srcOrd="2" destOrd="0" parTransId="{E7BF7777-78FB-40A5-BF3B-4B81BBD0D300}" sibTransId="{67E60A8F-51B1-4301-96ED-D6CD3E7FAEAB}"/>
    <dgm:cxn modelId="{651CA791-55AD-48C0-8814-E1E597F8BAB9}" type="presOf" srcId="{EA7EE520-EDB7-465D-91EC-69F091A8CDB5}" destId="{414FB19D-EAF4-4E62-8DCE-F221E472568F}" srcOrd="0" destOrd="0" presId="urn:microsoft.com/office/officeart/2005/8/layout/default"/>
    <dgm:cxn modelId="{77BE09A6-C4FE-47EE-B764-53D2F0B0976A}" type="presOf" srcId="{E54797E7-4437-48E1-ADA0-491A1281FEF0}" destId="{45289E4B-3594-4544-ADF0-D0EC161ABBA3}" srcOrd="0" destOrd="0" presId="urn:microsoft.com/office/officeart/2005/8/layout/default"/>
    <dgm:cxn modelId="{23DE86B2-4A9B-4572-B09A-23D0EB6FF4B9}" srcId="{3F470768-4A29-4132-88D3-03A2FB5DE784}" destId="{E54797E7-4437-48E1-ADA0-491A1281FEF0}" srcOrd="0" destOrd="0" parTransId="{7484A3DF-90DD-466A-A46D-44A14037EC64}" sibTransId="{5E17E68E-1F77-450F-B9DE-1CE905CC2A5E}"/>
    <dgm:cxn modelId="{3AC43AB8-0C7E-4179-AF2F-AA616E0C4974}" type="presOf" srcId="{3F470768-4A29-4132-88D3-03A2FB5DE784}" destId="{38237C1A-5690-4B84-B0A2-F69853DCBCDD}" srcOrd="0" destOrd="0" presId="urn:microsoft.com/office/officeart/2005/8/layout/default"/>
    <dgm:cxn modelId="{E9D32FBB-7E55-41CA-BD4D-363F8A570045}" type="presOf" srcId="{E451137A-D9E5-43A4-8607-9F2C2CAB1F91}" destId="{D03AA2DE-3554-4EE2-A9BD-D8C95BC7AB9A}" srcOrd="0" destOrd="0" presId="urn:microsoft.com/office/officeart/2005/8/layout/default"/>
    <dgm:cxn modelId="{F6BA65C3-E24F-4E11-8CF5-9DA9C3524916}" srcId="{3F470768-4A29-4132-88D3-03A2FB5DE784}" destId="{EA7EE520-EDB7-465D-91EC-69F091A8CDB5}" srcOrd="1" destOrd="0" parTransId="{F7341B9B-1033-48B1-BF51-7E9399DF54D3}" sibTransId="{90F3BB89-26E7-4912-AB60-F4BEA6C746EF}"/>
    <dgm:cxn modelId="{508AD6D8-91AC-4B83-9FB1-9BCE44F875F3}" type="presOf" srcId="{8ED527ED-95F3-4252-B101-36136A35BD70}" destId="{AE3EA0AA-1D19-40D9-8176-8A3DBA897587}" srcOrd="0" destOrd="0" presId="urn:microsoft.com/office/officeart/2005/8/layout/default"/>
    <dgm:cxn modelId="{4C010988-DA49-4E81-882C-08CBB0D4763B}" type="presParOf" srcId="{38237C1A-5690-4B84-B0A2-F69853DCBCDD}" destId="{45289E4B-3594-4544-ADF0-D0EC161ABBA3}" srcOrd="0" destOrd="0" presId="urn:microsoft.com/office/officeart/2005/8/layout/default"/>
    <dgm:cxn modelId="{F750161C-051C-4E05-88C7-ED076AD36832}" type="presParOf" srcId="{38237C1A-5690-4B84-B0A2-F69853DCBCDD}" destId="{76CF663B-47D7-4B61-8F49-BAF3BFDA531D}" srcOrd="1" destOrd="0" presId="urn:microsoft.com/office/officeart/2005/8/layout/default"/>
    <dgm:cxn modelId="{F14FD4B7-8643-45A5-BB9E-FE754637050B}" type="presParOf" srcId="{38237C1A-5690-4B84-B0A2-F69853DCBCDD}" destId="{414FB19D-EAF4-4E62-8DCE-F221E472568F}" srcOrd="2" destOrd="0" presId="urn:microsoft.com/office/officeart/2005/8/layout/default"/>
    <dgm:cxn modelId="{65C26F52-2D92-46C2-94ED-80572C2AF854}" type="presParOf" srcId="{38237C1A-5690-4B84-B0A2-F69853DCBCDD}" destId="{A682623D-7A8F-4A8F-915A-6B1764227B89}" srcOrd="3" destOrd="0" presId="urn:microsoft.com/office/officeart/2005/8/layout/default"/>
    <dgm:cxn modelId="{6841DFB2-D6ED-4A1E-AF27-D8C8B674E9E2}" type="presParOf" srcId="{38237C1A-5690-4B84-B0A2-F69853DCBCDD}" destId="{D03AA2DE-3554-4EE2-A9BD-D8C95BC7AB9A}" srcOrd="4" destOrd="0" presId="urn:microsoft.com/office/officeart/2005/8/layout/default"/>
    <dgm:cxn modelId="{A8A2D70F-A5E0-45BA-9659-955326EF254B}" type="presParOf" srcId="{38237C1A-5690-4B84-B0A2-F69853DCBCDD}" destId="{BF6198A6-5DF5-4269-844B-F41CF69C3BE6}" srcOrd="5" destOrd="0" presId="urn:microsoft.com/office/officeart/2005/8/layout/default"/>
    <dgm:cxn modelId="{9A2B9E80-FDF1-4BB4-9493-053442E21260}" type="presParOf" srcId="{38237C1A-5690-4B84-B0A2-F69853DCBCDD}" destId="{AE3EA0AA-1D19-40D9-8176-8A3DBA897587}" srcOrd="6" destOrd="0" presId="urn:microsoft.com/office/officeart/2005/8/layout/default"/>
    <dgm:cxn modelId="{D016063E-87AA-4D15-9D46-3A4ADD2CE095}" type="presParOf" srcId="{38237C1A-5690-4B84-B0A2-F69853DCBCDD}" destId="{5B3A291D-905E-4205-A9F3-52CF8B94746A}" srcOrd="7" destOrd="0" presId="urn:microsoft.com/office/officeart/2005/8/layout/default"/>
    <dgm:cxn modelId="{6A74F89A-6085-4B98-B537-C7C232BE77FB}" type="presParOf" srcId="{38237C1A-5690-4B84-B0A2-F69853DCBCDD}" destId="{03787564-90CA-4D0A-8F2E-AE59EB263E0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F58083-95D9-4394-9091-AEEF093E302F}" type="doc">
      <dgm:prSet loTypeId="urn:microsoft.com/office/officeart/2005/8/layout/venn1" loCatId="relationship" qsTypeId="urn:microsoft.com/office/officeart/2005/8/quickstyle/3d3" qsCatId="3D" csTypeId="urn:microsoft.com/office/officeart/2005/8/colors/colorful5" csCatId="colorful" phldr="1"/>
      <dgm:spPr/>
    </dgm:pt>
    <dgm:pt modelId="{A56924A1-1353-4A0B-B3E9-D18FA959AD55}">
      <dgm:prSet phldrT="[Text]"/>
      <dgm:spPr/>
      <dgm:t>
        <a:bodyPr/>
        <a:lstStyle/>
        <a:p>
          <a:r>
            <a:rPr lang="en-US"/>
            <a:t>State CEMP</a:t>
          </a:r>
        </a:p>
      </dgm:t>
    </dgm:pt>
    <dgm:pt modelId="{BC3ACBF3-A518-4792-9C58-42DAAA680DBF}" type="parTrans" cxnId="{356EFB6C-A99A-41DC-B313-E4D29DFA1352}">
      <dgm:prSet/>
      <dgm:spPr/>
      <dgm:t>
        <a:bodyPr/>
        <a:lstStyle/>
        <a:p>
          <a:endParaRPr lang="en-US"/>
        </a:p>
      </dgm:t>
    </dgm:pt>
    <dgm:pt modelId="{030995C4-A41A-4FC3-A0F7-DAE1D948342C}" type="sibTrans" cxnId="{356EFB6C-A99A-41DC-B313-E4D29DFA1352}">
      <dgm:prSet/>
      <dgm:spPr/>
      <dgm:t>
        <a:bodyPr/>
        <a:lstStyle/>
        <a:p>
          <a:endParaRPr lang="en-US"/>
        </a:p>
      </dgm:t>
    </dgm:pt>
    <dgm:pt modelId="{16E81C31-3DA9-456F-B481-9FFB183E9353}">
      <dgm:prSet phldrT="[Text]"/>
      <dgm:spPr/>
      <dgm:t>
        <a:bodyPr/>
        <a:lstStyle/>
        <a:p>
          <a:r>
            <a:rPr lang="en-US"/>
            <a:t>Local CEMP</a:t>
          </a:r>
        </a:p>
      </dgm:t>
    </dgm:pt>
    <dgm:pt modelId="{42A8BCE2-3FC8-453F-837A-DB3E6413FD1F}" type="parTrans" cxnId="{3F57979B-AE9D-4E2F-A271-EB6AB1BD1A5B}">
      <dgm:prSet/>
      <dgm:spPr/>
      <dgm:t>
        <a:bodyPr/>
        <a:lstStyle/>
        <a:p>
          <a:endParaRPr lang="en-US"/>
        </a:p>
      </dgm:t>
    </dgm:pt>
    <dgm:pt modelId="{FB6350E3-3817-47DE-9845-824243A27649}" type="sibTrans" cxnId="{3F57979B-AE9D-4E2F-A271-EB6AB1BD1A5B}">
      <dgm:prSet/>
      <dgm:spPr/>
      <dgm:t>
        <a:bodyPr/>
        <a:lstStyle/>
        <a:p>
          <a:endParaRPr lang="en-US"/>
        </a:p>
      </dgm:t>
    </dgm:pt>
    <dgm:pt modelId="{4844C3B7-4410-44A2-AA55-3AADDE305252}">
      <dgm:prSet phldrT="[Text]"/>
      <dgm:spPr/>
      <dgm:t>
        <a:bodyPr/>
        <a:lstStyle/>
        <a:p>
          <a:r>
            <a:rPr lang="en-US"/>
            <a:t>NWACP</a:t>
          </a:r>
        </a:p>
      </dgm:t>
    </dgm:pt>
    <dgm:pt modelId="{8EFEF15D-8485-4092-BBE4-406E1489872C}" type="parTrans" cxnId="{81CF82CE-F428-4AD0-B03A-834965806CCD}">
      <dgm:prSet/>
      <dgm:spPr/>
      <dgm:t>
        <a:bodyPr/>
        <a:lstStyle/>
        <a:p>
          <a:endParaRPr lang="en-US"/>
        </a:p>
      </dgm:t>
    </dgm:pt>
    <dgm:pt modelId="{92BD8708-5B30-41A4-86BF-1CF68CDAEE7F}" type="sibTrans" cxnId="{81CF82CE-F428-4AD0-B03A-834965806CCD}">
      <dgm:prSet/>
      <dgm:spPr/>
      <dgm:t>
        <a:bodyPr/>
        <a:lstStyle/>
        <a:p>
          <a:endParaRPr lang="en-US"/>
        </a:p>
      </dgm:t>
    </dgm:pt>
    <dgm:pt modelId="{06C40B7F-99A6-45C1-822F-2AC2C73DB1E9}" type="pres">
      <dgm:prSet presAssocID="{76F58083-95D9-4394-9091-AEEF093E302F}" presName="compositeShape" presStyleCnt="0">
        <dgm:presLayoutVars>
          <dgm:chMax val="7"/>
          <dgm:dir/>
          <dgm:resizeHandles val="exact"/>
        </dgm:presLayoutVars>
      </dgm:prSet>
      <dgm:spPr/>
    </dgm:pt>
    <dgm:pt modelId="{13A50384-2AEC-4558-8E28-0851E41571F0}" type="pres">
      <dgm:prSet presAssocID="{A56924A1-1353-4A0B-B3E9-D18FA959AD55}" presName="circ1" presStyleLbl="vennNode1" presStyleIdx="0" presStyleCnt="3"/>
      <dgm:spPr/>
    </dgm:pt>
    <dgm:pt modelId="{D10A0C02-E045-4E08-AF93-69BD5D278F77}" type="pres">
      <dgm:prSet presAssocID="{A56924A1-1353-4A0B-B3E9-D18FA959AD55}" presName="circ1Tx" presStyleLbl="revTx" presStyleIdx="0" presStyleCnt="0">
        <dgm:presLayoutVars>
          <dgm:chMax val="0"/>
          <dgm:chPref val="0"/>
          <dgm:bulletEnabled val="1"/>
        </dgm:presLayoutVars>
      </dgm:prSet>
      <dgm:spPr/>
    </dgm:pt>
    <dgm:pt modelId="{D71EC685-168B-4FCC-8AE1-17510DB13582}" type="pres">
      <dgm:prSet presAssocID="{16E81C31-3DA9-456F-B481-9FFB183E9353}" presName="circ2" presStyleLbl="vennNode1" presStyleIdx="1" presStyleCnt="3"/>
      <dgm:spPr/>
    </dgm:pt>
    <dgm:pt modelId="{5ADAAEF5-7EB8-4C04-95DA-BE4FF936BDB7}" type="pres">
      <dgm:prSet presAssocID="{16E81C31-3DA9-456F-B481-9FFB183E9353}" presName="circ2Tx" presStyleLbl="revTx" presStyleIdx="0" presStyleCnt="0">
        <dgm:presLayoutVars>
          <dgm:chMax val="0"/>
          <dgm:chPref val="0"/>
          <dgm:bulletEnabled val="1"/>
        </dgm:presLayoutVars>
      </dgm:prSet>
      <dgm:spPr/>
    </dgm:pt>
    <dgm:pt modelId="{C8897B3D-70B6-4ED4-BA83-526E5659F7E7}" type="pres">
      <dgm:prSet presAssocID="{4844C3B7-4410-44A2-AA55-3AADDE305252}" presName="circ3" presStyleLbl="vennNode1" presStyleIdx="2" presStyleCnt="3"/>
      <dgm:spPr/>
    </dgm:pt>
    <dgm:pt modelId="{33A7AE98-BE13-4041-A647-49D55F041DF1}" type="pres">
      <dgm:prSet presAssocID="{4844C3B7-4410-44A2-AA55-3AADDE305252}" presName="circ3Tx" presStyleLbl="revTx" presStyleIdx="0" presStyleCnt="0">
        <dgm:presLayoutVars>
          <dgm:chMax val="0"/>
          <dgm:chPref val="0"/>
          <dgm:bulletEnabled val="1"/>
        </dgm:presLayoutVars>
      </dgm:prSet>
      <dgm:spPr/>
    </dgm:pt>
  </dgm:ptLst>
  <dgm:cxnLst>
    <dgm:cxn modelId="{E80F1804-FD0B-4B1A-8880-4616395B4EEE}" type="presOf" srcId="{16E81C31-3DA9-456F-B481-9FFB183E9353}" destId="{D71EC685-168B-4FCC-8AE1-17510DB13582}" srcOrd="0" destOrd="0" presId="urn:microsoft.com/office/officeart/2005/8/layout/venn1"/>
    <dgm:cxn modelId="{2826CC32-226C-451F-B539-CFDC810F7908}" type="presOf" srcId="{4844C3B7-4410-44A2-AA55-3AADDE305252}" destId="{C8897B3D-70B6-4ED4-BA83-526E5659F7E7}" srcOrd="0" destOrd="0" presId="urn:microsoft.com/office/officeart/2005/8/layout/venn1"/>
    <dgm:cxn modelId="{9F137C48-9129-46A8-A3A8-AD77E75C86DB}" type="presOf" srcId="{4844C3B7-4410-44A2-AA55-3AADDE305252}" destId="{33A7AE98-BE13-4041-A647-49D55F041DF1}" srcOrd="1" destOrd="0" presId="urn:microsoft.com/office/officeart/2005/8/layout/venn1"/>
    <dgm:cxn modelId="{356EFB6C-A99A-41DC-B313-E4D29DFA1352}" srcId="{76F58083-95D9-4394-9091-AEEF093E302F}" destId="{A56924A1-1353-4A0B-B3E9-D18FA959AD55}" srcOrd="0" destOrd="0" parTransId="{BC3ACBF3-A518-4792-9C58-42DAAA680DBF}" sibTransId="{030995C4-A41A-4FC3-A0F7-DAE1D948342C}"/>
    <dgm:cxn modelId="{C7C9F476-82A2-4F57-B6EB-7891FB912F46}" type="presOf" srcId="{A56924A1-1353-4A0B-B3E9-D18FA959AD55}" destId="{13A50384-2AEC-4558-8E28-0851E41571F0}" srcOrd="0" destOrd="0" presId="urn:microsoft.com/office/officeart/2005/8/layout/venn1"/>
    <dgm:cxn modelId="{D1B5D299-024C-4B29-8762-DD6AE871722F}" type="presOf" srcId="{76F58083-95D9-4394-9091-AEEF093E302F}" destId="{06C40B7F-99A6-45C1-822F-2AC2C73DB1E9}" srcOrd="0" destOrd="0" presId="urn:microsoft.com/office/officeart/2005/8/layout/venn1"/>
    <dgm:cxn modelId="{3F57979B-AE9D-4E2F-A271-EB6AB1BD1A5B}" srcId="{76F58083-95D9-4394-9091-AEEF093E302F}" destId="{16E81C31-3DA9-456F-B481-9FFB183E9353}" srcOrd="1" destOrd="0" parTransId="{42A8BCE2-3FC8-453F-837A-DB3E6413FD1F}" sibTransId="{FB6350E3-3817-47DE-9845-824243A27649}"/>
    <dgm:cxn modelId="{0F14FCA7-74F8-424D-B07D-17B4782C1242}" type="presOf" srcId="{16E81C31-3DA9-456F-B481-9FFB183E9353}" destId="{5ADAAEF5-7EB8-4C04-95DA-BE4FF936BDB7}" srcOrd="1" destOrd="0" presId="urn:microsoft.com/office/officeart/2005/8/layout/venn1"/>
    <dgm:cxn modelId="{AC6C9DC0-EF3C-4BF3-9924-4A0F94654271}" type="presOf" srcId="{A56924A1-1353-4A0B-B3E9-D18FA959AD55}" destId="{D10A0C02-E045-4E08-AF93-69BD5D278F77}" srcOrd="1" destOrd="0" presId="urn:microsoft.com/office/officeart/2005/8/layout/venn1"/>
    <dgm:cxn modelId="{81CF82CE-F428-4AD0-B03A-834965806CCD}" srcId="{76F58083-95D9-4394-9091-AEEF093E302F}" destId="{4844C3B7-4410-44A2-AA55-3AADDE305252}" srcOrd="2" destOrd="0" parTransId="{8EFEF15D-8485-4092-BBE4-406E1489872C}" sibTransId="{92BD8708-5B30-41A4-86BF-1CF68CDAEE7F}"/>
    <dgm:cxn modelId="{18641673-3498-4FC6-AC42-52D9DFDEC9DB}" type="presParOf" srcId="{06C40B7F-99A6-45C1-822F-2AC2C73DB1E9}" destId="{13A50384-2AEC-4558-8E28-0851E41571F0}" srcOrd="0" destOrd="0" presId="urn:microsoft.com/office/officeart/2005/8/layout/venn1"/>
    <dgm:cxn modelId="{B1307E5C-C199-4632-BDC9-79AAC44BD70C}" type="presParOf" srcId="{06C40B7F-99A6-45C1-822F-2AC2C73DB1E9}" destId="{D10A0C02-E045-4E08-AF93-69BD5D278F77}" srcOrd="1" destOrd="0" presId="urn:microsoft.com/office/officeart/2005/8/layout/venn1"/>
    <dgm:cxn modelId="{85CEBD53-FD50-49D4-BE66-7CA2F763F51C}" type="presParOf" srcId="{06C40B7F-99A6-45C1-822F-2AC2C73DB1E9}" destId="{D71EC685-168B-4FCC-8AE1-17510DB13582}" srcOrd="2" destOrd="0" presId="urn:microsoft.com/office/officeart/2005/8/layout/venn1"/>
    <dgm:cxn modelId="{2497C614-3BB2-4D7F-9866-1F8EA79DAA6E}" type="presParOf" srcId="{06C40B7F-99A6-45C1-822F-2AC2C73DB1E9}" destId="{5ADAAEF5-7EB8-4C04-95DA-BE4FF936BDB7}" srcOrd="3" destOrd="0" presId="urn:microsoft.com/office/officeart/2005/8/layout/venn1"/>
    <dgm:cxn modelId="{2EB1816E-EAE9-492F-B98C-AED33D4CAB02}" type="presParOf" srcId="{06C40B7F-99A6-45C1-822F-2AC2C73DB1E9}" destId="{C8897B3D-70B6-4ED4-BA83-526E5659F7E7}" srcOrd="4" destOrd="0" presId="urn:microsoft.com/office/officeart/2005/8/layout/venn1"/>
    <dgm:cxn modelId="{D26AA865-A4D6-4A7B-837A-7041CD811359}" type="presParOf" srcId="{06C40B7F-99A6-45C1-822F-2AC2C73DB1E9}" destId="{33A7AE98-BE13-4041-A647-49D55F041DF1}"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B5DC77-07C2-4BED-B44B-F4EFB8FF4FA3}"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ECCB50EE-364C-495E-931A-DC601ECAD1AD}">
      <dgm:prSet/>
      <dgm:spPr/>
      <dgm:t>
        <a:bodyPr/>
        <a:lstStyle/>
        <a:p>
          <a:r>
            <a:rPr lang="en-US" b="1"/>
            <a:t>Keep your LEPC/TEPC Active </a:t>
          </a:r>
          <a:endParaRPr lang="en-US"/>
        </a:p>
      </dgm:t>
    </dgm:pt>
    <dgm:pt modelId="{AA54F833-BAA4-463A-9C84-060E2E98A644}" type="parTrans" cxnId="{576437CB-6A16-4708-95E1-CC72894C42A2}">
      <dgm:prSet/>
      <dgm:spPr/>
      <dgm:t>
        <a:bodyPr/>
        <a:lstStyle/>
        <a:p>
          <a:endParaRPr lang="en-US"/>
        </a:p>
      </dgm:t>
    </dgm:pt>
    <dgm:pt modelId="{D7E71A30-7381-49BE-A86F-81EB98B26504}" type="sibTrans" cxnId="{576437CB-6A16-4708-95E1-CC72894C42A2}">
      <dgm:prSet/>
      <dgm:spPr/>
      <dgm:t>
        <a:bodyPr/>
        <a:lstStyle/>
        <a:p>
          <a:endParaRPr lang="en-US"/>
        </a:p>
      </dgm:t>
    </dgm:pt>
    <dgm:pt modelId="{9D62CC31-F5D5-41DD-99BB-9C3ABC9C9100}">
      <dgm:prSet/>
      <dgm:spPr/>
      <dgm:t>
        <a:bodyPr/>
        <a:lstStyle/>
        <a:p>
          <a:r>
            <a:rPr lang="en-US"/>
            <a:t>Incorporate a Strategic Plan</a:t>
          </a:r>
        </a:p>
      </dgm:t>
    </dgm:pt>
    <dgm:pt modelId="{60969052-F9BD-4F69-8E07-500D0FF00FC1}" type="parTrans" cxnId="{705BBB91-21B9-4F32-82F3-C9A02830987D}">
      <dgm:prSet/>
      <dgm:spPr/>
      <dgm:t>
        <a:bodyPr/>
        <a:lstStyle/>
        <a:p>
          <a:endParaRPr lang="en-US"/>
        </a:p>
      </dgm:t>
    </dgm:pt>
    <dgm:pt modelId="{F1E26703-6952-4946-889E-C931B98390EE}" type="sibTrans" cxnId="{705BBB91-21B9-4F32-82F3-C9A02830987D}">
      <dgm:prSet/>
      <dgm:spPr/>
      <dgm:t>
        <a:bodyPr/>
        <a:lstStyle/>
        <a:p>
          <a:endParaRPr lang="en-US"/>
        </a:p>
      </dgm:t>
    </dgm:pt>
    <dgm:pt modelId="{ED30BE84-48D4-4409-A147-10D78216E75A}">
      <dgm:prSet/>
      <dgm:spPr/>
      <dgm:t>
        <a:bodyPr/>
        <a:lstStyle/>
        <a:p>
          <a:r>
            <a:rPr lang="en-US"/>
            <a:t>Facility Field Trips &amp; Involved Industry </a:t>
          </a:r>
        </a:p>
      </dgm:t>
    </dgm:pt>
    <dgm:pt modelId="{72C1A88A-4785-4492-A063-B5804EDBE2A5}" type="parTrans" cxnId="{8CC7AB57-D7D7-49BF-BBC4-2AE2019B4B61}">
      <dgm:prSet/>
      <dgm:spPr/>
      <dgm:t>
        <a:bodyPr/>
        <a:lstStyle/>
        <a:p>
          <a:endParaRPr lang="en-US"/>
        </a:p>
      </dgm:t>
    </dgm:pt>
    <dgm:pt modelId="{3BF75E17-45B8-4FE6-BAD8-AD80B1E55725}" type="sibTrans" cxnId="{8CC7AB57-D7D7-49BF-BBC4-2AE2019B4B61}">
      <dgm:prSet/>
      <dgm:spPr/>
      <dgm:t>
        <a:bodyPr/>
        <a:lstStyle/>
        <a:p>
          <a:endParaRPr lang="en-US"/>
        </a:p>
      </dgm:t>
    </dgm:pt>
    <dgm:pt modelId="{02A98B67-4BA7-492B-9512-A773C63E7666}">
      <dgm:prSet/>
      <dgm:spPr/>
      <dgm:t>
        <a:bodyPr/>
        <a:lstStyle/>
        <a:p>
          <a:r>
            <a:rPr lang="en-US"/>
            <a:t>Informational Speakers/Facility Presentations</a:t>
          </a:r>
        </a:p>
      </dgm:t>
    </dgm:pt>
    <dgm:pt modelId="{26B8ACA1-6247-4F55-90DF-FE1FF91764DD}" type="parTrans" cxnId="{ADA766DF-3F3E-4E21-ADE0-8FF36AE5973B}">
      <dgm:prSet/>
      <dgm:spPr/>
      <dgm:t>
        <a:bodyPr/>
        <a:lstStyle/>
        <a:p>
          <a:endParaRPr lang="en-US"/>
        </a:p>
      </dgm:t>
    </dgm:pt>
    <dgm:pt modelId="{1686DCF2-2610-42FB-8A7D-B2FEA8EDEBFE}" type="sibTrans" cxnId="{ADA766DF-3F3E-4E21-ADE0-8FF36AE5973B}">
      <dgm:prSet/>
      <dgm:spPr/>
      <dgm:t>
        <a:bodyPr/>
        <a:lstStyle/>
        <a:p>
          <a:endParaRPr lang="en-US"/>
        </a:p>
      </dgm:t>
    </dgm:pt>
    <dgm:pt modelId="{EB69E6EE-EEFF-4941-9F84-BC491A4349AE}">
      <dgm:prSet/>
      <dgm:spPr/>
      <dgm:t>
        <a:bodyPr/>
        <a:lstStyle/>
        <a:p>
          <a:r>
            <a:rPr lang="en-US"/>
            <a:t>Fire/LEPC Meetings for Business Community</a:t>
          </a:r>
        </a:p>
      </dgm:t>
    </dgm:pt>
    <dgm:pt modelId="{3CD4E245-37C4-4052-847E-3D67ABDA5FD1}" type="parTrans" cxnId="{BA6389E6-8634-4844-9E0E-6BB8B3C374BB}">
      <dgm:prSet/>
      <dgm:spPr/>
      <dgm:t>
        <a:bodyPr/>
        <a:lstStyle/>
        <a:p>
          <a:endParaRPr lang="en-US"/>
        </a:p>
      </dgm:t>
    </dgm:pt>
    <dgm:pt modelId="{B1FCEED2-7C1A-4EC8-92A9-47FFFD8AF9E0}" type="sibTrans" cxnId="{BA6389E6-8634-4844-9E0E-6BB8B3C374BB}">
      <dgm:prSet/>
      <dgm:spPr/>
      <dgm:t>
        <a:bodyPr/>
        <a:lstStyle/>
        <a:p>
          <a:endParaRPr lang="en-US"/>
        </a:p>
      </dgm:t>
    </dgm:pt>
    <dgm:pt modelId="{435115FF-6A60-4D3D-A20B-D38114CA878C}">
      <dgm:prSet/>
      <dgm:spPr/>
      <dgm:t>
        <a:bodyPr/>
        <a:lstStyle/>
        <a:p>
          <a:r>
            <a:rPr lang="en-US"/>
            <a:t>Recognize and reward good partners</a:t>
          </a:r>
        </a:p>
      </dgm:t>
    </dgm:pt>
    <dgm:pt modelId="{02364055-CD50-4935-A553-B256DC6C6445}" type="parTrans" cxnId="{4576B006-7C11-45F4-B6C9-904F612EC66B}">
      <dgm:prSet/>
      <dgm:spPr/>
      <dgm:t>
        <a:bodyPr/>
        <a:lstStyle/>
        <a:p>
          <a:endParaRPr lang="en-US"/>
        </a:p>
      </dgm:t>
    </dgm:pt>
    <dgm:pt modelId="{D08C9711-0364-417D-9AAC-3EFF4A4B677E}" type="sibTrans" cxnId="{4576B006-7C11-45F4-B6C9-904F612EC66B}">
      <dgm:prSet/>
      <dgm:spPr/>
      <dgm:t>
        <a:bodyPr/>
        <a:lstStyle/>
        <a:p>
          <a:endParaRPr lang="en-US"/>
        </a:p>
      </dgm:t>
    </dgm:pt>
    <dgm:pt modelId="{C7E11DE7-2526-4AA4-899A-2DA391B5400F}">
      <dgm:prSet/>
      <dgm:spPr/>
      <dgm:t>
        <a:bodyPr/>
        <a:lstStyle/>
        <a:p>
          <a:r>
            <a:rPr lang="en-US"/>
            <a:t>Incorporate a meal or snacks </a:t>
          </a:r>
        </a:p>
      </dgm:t>
    </dgm:pt>
    <dgm:pt modelId="{A39DAC9F-1771-42BA-8C36-DBAA7F0B4A4A}" type="parTrans" cxnId="{67E7E1FE-7E03-4EEB-9C35-6AB73C147FAC}">
      <dgm:prSet/>
      <dgm:spPr/>
      <dgm:t>
        <a:bodyPr/>
        <a:lstStyle/>
        <a:p>
          <a:endParaRPr lang="en-US"/>
        </a:p>
      </dgm:t>
    </dgm:pt>
    <dgm:pt modelId="{683A03D8-B31C-496A-B17C-64CDCA38F5D9}" type="sibTrans" cxnId="{67E7E1FE-7E03-4EEB-9C35-6AB73C147FAC}">
      <dgm:prSet/>
      <dgm:spPr/>
      <dgm:t>
        <a:bodyPr/>
        <a:lstStyle/>
        <a:p>
          <a:endParaRPr lang="en-US"/>
        </a:p>
      </dgm:t>
    </dgm:pt>
    <dgm:pt modelId="{8FCA4738-3EF5-4A30-B32C-5EE766741976}">
      <dgm:prSet/>
      <dgm:spPr/>
      <dgm:t>
        <a:bodyPr/>
        <a:lstStyle/>
        <a:p>
          <a:r>
            <a:rPr lang="en-US" b="1"/>
            <a:t>Increase the Capabilities of your LEPC/TEPC</a:t>
          </a:r>
          <a:endParaRPr lang="en-US"/>
        </a:p>
      </dgm:t>
    </dgm:pt>
    <dgm:pt modelId="{234AF23B-F233-4B3D-B844-DB79C6311827}" type="parTrans" cxnId="{C112A50C-AD6E-4B75-8C80-CD303A2E5C62}">
      <dgm:prSet/>
      <dgm:spPr/>
      <dgm:t>
        <a:bodyPr/>
        <a:lstStyle/>
        <a:p>
          <a:endParaRPr lang="en-US"/>
        </a:p>
      </dgm:t>
    </dgm:pt>
    <dgm:pt modelId="{CC64AEC0-EA8E-416B-9744-0816F13FB13B}" type="sibTrans" cxnId="{C112A50C-AD6E-4B75-8C80-CD303A2E5C62}">
      <dgm:prSet/>
      <dgm:spPr/>
      <dgm:t>
        <a:bodyPr/>
        <a:lstStyle/>
        <a:p>
          <a:endParaRPr lang="en-US"/>
        </a:p>
      </dgm:t>
    </dgm:pt>
    <dgm:pt modelId="{3C749950-2B3D-4DFC-9369-134D13495719}">
      <dgm:prSet/>
      <dgm:spPr/>
      <dgm:t>
        <a:bodyPr/>
        <a:lstStyle/>
        <a:p>
          <a:r>
            <a:rPr lang="en-US"/>
            <a:t>Incorporate a non-profit Know the RISKS &amp; CAPABILITIES in your community </a:t>
          </a:r>
        </a:p>
      </dgm:t>
    </dgm:pt>
    <dgm:pt modelId="{E7E6CEF1-C528-4E0F-9DD2-7C4F2D0B7961}" type="parTrans" cxnId="{F6C274E8-E294-46FA-9CD1-3FEDC1F04D56}">
      <dgm:prSet/>
      <dgm:spPr/>
      <dgm:t>
        <a:bodyPr/>
        <a:lstStyle/>
        <a:p>
          <a:endParaRPr lang="en-US"/>
        </a:p>
      </dgm:t>
    </dgm:pt>
    <dgm:pt modelId="{965DD02A-5C78-4330-8AA6-371DC34DF0E8}" type="sibTrans" cxnId="{F6C274E8-E294-46FA-9CD1-3FEDC1F04D56}">
      <dgm:prSet/>
      <dgm:spPr/>
      <dgm:t>
        <a:bodyPr/>
        <a:lstStyle/>
        <a:p>
          <a:endParaRPr lang="en-US"/>
        </a:p>
      </dgm:t>
    </dgm:pt>
    <dgm:pt modelId="{C8A123FD-0EBF-424A-8F16-84C6F881C0C5}">
      <dgm:prSet/>
      <dgm:spPr/>
      <dgm:t>
        <a:bodyPr/>
        <a:lstStyle/>
        <a:p>
          <a:r>
            <a:rPr lang="en-US"/>
            <a:t>Conduct a LEPC/ TEPC Self Evaluation Checklist </a:t>
          </a:r>
        </a:p>
      </dgm:t>
    </dgm:pt>
    <dgm:pt modelId="{FA1A0BD8-BC91-45D5-8A7E-0E4E4103595B}" type="parTrans" cxnId="{92926AF2-F8B3-4B0D-A82C-44A51C551450}">
      <dgm:prSet/>
      <dgm:spPr/>
      <dgm:t>
        <a:bodyPr/>
        <a:lstStyle/>
        <a:p>
          <a:endParaRPr lang="en-US"/>
        </a:p>
      </dgm:t>
    </dgm:pt>
    <dgm:pt modelId="{01E18B8C-33D9-4840-9229-E57DEE4D14C2}" type="sibTrans" cxnId="{92926AF2-F8B3-4B0D-A82C-44A51C551450}">
      <dgm:prSet/>
      <dgm:spPr/>
      <dgm:t>
        <a:bodyPr/>
        <a:lstStyle/>
        <a:p>
          <a:endParaRPr lang="en-US"/>
        </a:p>
      </dgm:t>
    </dgm:pt>
    <dgm:pt modelId="{799C8FF6-0960-42A0-98CD-40C9CFA02C6D}">
      <dgm:prSet/>
      <dgm:spPr/>
      <dgm:t>
        <a:bodyPr/>
        <a:lstStyle/>
        <a:p>
          <a:r>
            <a:rPr lang="en-US"/>
            <a:t>Targeted Training and Exercises </a:t>
          </a:r>
        </a:p>
      </dgm:t>
    </dgm:pt>
    <dgm:pt modelId="{3ECF39BC-CB01-4853-923D-4645763E95E2}" type="parTrans" cxnId="{F796A94A-04DE-4EE8-AC2B-BDB6619F7938}">
      <dgm:prSet/>
      <dgm:spPr/>
      <dgm:t>
        <a:bodyPr/>
        <a:lstStyle/>
        <a:p>
          <a:endParaRPr lang="en-US"/>
        </a:p>
      </dgm:t>
    </dgm:pt>
    <dgm:pt modelId="{E11F591C-E3CA-4C91-8C3E-E73CEFEE78F2}" type="sibTrans" cxnId="{F796A94A-04DE-4EE8-AC2B-BDB6619F7938}">
      <dgm:prSet/>
      <dgm:spPr/>
      <dgm:t>
        <a:bodyPr/>
        <a:lstStyle/>
        <a:p>
          <a:endParaRPr lang="en-US"/>
        </a:p>
      </dgm:t>
    </dgm:pt>
    <dgm:pt modelId="{04FBB916-64AC-456E-89D2-4BC40E2DB9F2}">
      <dgm:prSet/>
      <dgm:spPr/>
      <dgm:t>
        <a:bodyPr/>
        <a:lstStyle/>
        <a:p>
          <a:r>
            <a:rPr lang="en-US"/>
            <a:t>Integrate with Water treatment and other facilities </a:t>
          </a:r>
        </a:p>
      </dgm:t>
    </dgm:pt>
    <dgm:pt modelId="{3B3195B0-8EEF-4D8B-8D2B-DF780C49D00D}" type="parTrans" cxnId="{0EC48B5E-9AC9-4D83-9A99-B6E546F14328}">
      <dgm:prSet/>
      <dgm:spPr/>
      <dgm:t>
        <a:bodyPr/>
        <a:lstStyle/>
        <a:p>
          <a:endParaRPr lang="en-US"/>
        </a:p>
      </dgm:t>
    </dgm:pt>
    <dgm:pt modelId="{BF289334-9014-4B91-8BFC-72FD46A9C434}" type="sibTrans" cxnId="{0EC48B5E-9AC9-4D83-9A99-B6E546F14328}">
      <dgm:prSet/>
      <dgm:spPr/>
      <dgm:t>
        <a:bodyPr/>
        <a:lstStyle/>
        <a:p>
          <a:endParaRPr lang="en-US"/>
        </a:p>
      </dgm:t>
    </dgm:pt>
    <dgm:pt modelId="{50EF85B5-3F66-4126-8E3A-AB55D9962322}">
      <dgm:prSet/>
      <dgm:spPr/>
      <dgm:t>
        <a:bodyPr/>
        <a:lstStyle/>
        <a:p>
          <a:r>
            <a:rPr lang="en-US"/>
            <a:t>Visual Representation of Hazards and vulnerabilities </a:t>
          </a:r>
        </a:p>
      </dgm:t>
    </dgm:pt>
    <dgm:pt modelId="{2C2F3D7B-E5D3-472A-9585-3DD034E2AD30}" type="parTrans" cxnId="{C0B4314A-5E10-4A53-9F88-82952A1BE5D3}">
      <dgm:prSet/>
      <dgm:spPr/>
      <dgm:t>
        <a:bodyPr/>
        <a:lstStyle/>
        <a:p>
          <a:endParaRPr lang="en-US"/>
        </a:p>
      </dgm:t>
    </dgm:pt>
    <dgm:pt modelId="{2AF13F30-8BC3-448C-ABB7-7B9EF6AD471E}" type="sibTrans" cxnId="{C0B4314A-5E10-4A53-9F88-82952A1BE5D3}">
      <dgm:prSet/>
      <dgm:spPr/>
      <dgm:t>
        <a:bodyPr/>
        <a:lstStyle/>
        <a:p>
          <a:endParaRPr lang="en-US"/>
        </a:p>
      </dgm:t>
    </dgm:pt>
    <dgm:pt modelId="{46FAC2D7-2F9D-4FF3-B506-DAD45A0F15AD}">
      <dgm:prSet/>
      <dgm:spPr/>
      <dgm:t>
        <a:bodyPr/>
        <a:lstStyle/>
        <a:p>
          <a:r>
            <a:rPr lang="en-US" b="1"/>
            <a:t>Educate Public &amp; Businesses</a:t>
          </a:r>
          <a:endParaRPr lang="en-US"/>
        </a:p>
      </dgm:t>
    </dgm:pt>
    <dgm:pt modelId="{DE157A72-C1D2-44FD-9A13-2F7CC3D4291C}" type="parTrans" cxnId="{DFCBB950-46FD-4F64-AF7A-78BC3F27CFA4}">
      <dgm:prSet/>
      <dgm:spPr/>
      <dgm:t>
        <a:bodyPr/>
        <a:lstStyle/>
        <a:p>
          <a:endParaRPr lang="en-US"/>
        </a:p>
      </dgm:t>
    </dgm:pt>
    <dgm:pt modelId="{AA5698E3-54EF-4CDA-B4DC-E434B63B99AA}" type="sibTrans" cxnId="{DFCBB950-46FD-4F64-AF7A-78BC3F27CFA4}">
      <dgm:prSet/>
      <dgm:spPr/>
      <dgm:t>
        <a:bodyPr/>
        <a:lstStyle/>
        <a:p>
          <a:endParaRPr lang="en-US"/>
        </a:p>
      </dgm:t>
    </dgm:pt>
    <dgm:pt modelId="{BB124C39-8BFA-48C8-B1D6-703B3C66B04C}">
      <dgm:prSet/>
      <dgm:spPr/>
      <dgm:t>
        <a:bodyPr/>
        <a:lstStyle/>
        <a:p>
          <a:r>
            <a:rPr lang="en-US"/>
            <a:t>Safety Fair Activities</a:t>
          </a:r>
        </a:p>
      </dgm:t>
    </dgm:pt>
    <dgm:pt modelId="{AA730EC7-A441-43F1-A8B4-C437203FED5D}" type="parTrans" cxnId="{BA6B88A4-59A7-4C4F-A91E-14078088146E}">
      <dgm:prSet/>
      <dgm:spPr/>
      <dgm:t>
        <a:bodyPr/>
        <a:lstStyle/>
        <a:p>
          <a:endParaRPr lang="en-US"/>
        </a:p>
      </dgm:t>
    </dgm:pt>
    <dgm:pt modelId="{7DE5CAD5-264F-4E55-A5AF-FA0562821C5F}" type="sibTrans" cxnId="{BA6B88A4-59A7-4C4F-A91E-14078088146E}">
      <dgm:prSet/>
      <dgm:spPr/>
      <dgm:t>
        <a:bodyPr/>
        <a:lstStyle/>
        <a:p>
          <a:endParaRPr lang="en-US"/>
        </a:p>
      </dgm:t>
    </dgm:pt>
    <dgm:pt modelId="{3D822C1B-80C5-46B7-B7A8-F34925F16D65}">
      <dgm:prSet/>
      <dgm:spPr/>
      <dgm:t>
        <a:bodyPr/>
        <a:lstStyle/>
        <a:p>
          <a:r>
            <a:rPr lang="en-US"/>
            <a:t>Targeted Meetings</a:t>
          </a:r>
        </a:p>
      </dgm:t>
    </dgm:pt>
    <dgm:pt modelId="{C3253DA2-35C9-4B79-8DA0-C3841EB54E9D}" type="parTrans" cxnId="{2557D733-08C1-411E-901F-6F63F54C34CE}">
      <dgm:prSet/>
      <dgm:spPr/>
      <dgm:t>
        <a:bodyPr/>
        <a:lstStyle/>
        <a:p>
          <a:endParaRPr lang="en-US"/>
        </a:p>
      </dgm:t>
    </dgm:pt>
    <dgm:pt modelId="{38F4585D-016B-4F9F-A58A-39DC3431DD74}" type="sibTrans" cxnId="{2557D733-08C1-411E-901F-6F63F54C34CE}">
      <dgm:prSet/>
      <dgm:spPr/>
      <dgm:t>
        <a:bodyPr/>
        <a:lstStyle/>
        <a:p>
          <a:endParaRPr lang="en-US"/>
        </a:p>
      </dgm:t>
    </dgm:pt>
    <dgm:pt modelId="{AD6325BE-A3C7-443D-A5B5-EDEB022AB506}">
      <dgm:prSet/>
      <dgm:spPr/>
      <dgm:t>
        <a:bodyPr/>
        <a:lstStyle/>
        <a:p>
          <a:r>
            <a:rPr lang="en-US"/>
            <a:t>Include community groups </a:t>
          </a:r>
        </a:p>
      </dgm:t>
    </dgm:pt>
    <dgm:pt modelId="{681935D7-9DD6-44CE-8339-5109AF8E79F0}" type="parTrans" cxnId="{8BC7C8BF-B3F3-4CE7-901F-2E3340B7F561}">
      <dgm:prSet/>
      <dgm:spPr/>
      <dgm:t>
        <a:bodyPr/>
        <a:lstStyle/>
        <a:p>
          <a:endParaRPr lang="en-US"/>
        </a:p>
      </dgm:t>
    </dgm:pt>
    <dgm:pt modelId="{31641283-7FCA-4B1F-A5EA-72C9533302C3}" type="sibTrans" cxnId="{8BC7C8BF-B3F3-4CE7-901F-2E3340B7F561}">
      <dgm:prSet/>
      <dgm:spPr/>
      <dgm:t>
        <a:bodyPr/>
        <a:lstStyle/>
        <a:p>
          <a:endParaRPr lang="en-US"/>
        </a:p>
      </dgm:t>
    </dgm:pt>
    <dgm:pt modelId="{662C0497-F87E-4D1D-BC21-0D5F0C47876A}">
      <dgm:prSet/>
      <dgm:spPr/>
      <dgm:t>
        <a:bodyPr/>
        <a:lstStyle/>
        <a:p>
          <a:r>
            <a:rPr lang="en-US"/>
            <a:t>LEPC Website  / Printed Materials</a:t>
          </a:r>
        </a:p>
      </dgm:t>
    </dgm:pt>
    <dgm:pt modelId="{2332E4E2-AB5E-4F22-83FF-40B253B269A6}" type="parTrans" cxnId="{53D49650-4534-472A-BDE4-5C40D97AC617}">
      <dgm:prSet/>
      <dgm:spPr/>
      <dgm:t>
        <a:bodyPr/>
        <a:lstStyle/>
        <a:p>
          <a:endParaRPr lang="en-US"/>
        </a:p>
      </dgm:t>
    </dgm:pt>
    <dgm:pt modelId="{A6499E11-20A9-4501-A20B-6CF1E428891B}" type="sibTrans" cxnId="{53D49650-4534-472A-BDE4-5C40D97AC617}">
      <dgm:prSet/>
      <dgm:spPr/>
      <dgm:t>
        <a:bodyPr/>
        <a:lstStyle/>
        <a:p>
          <a:endParaRPr lang="en-US"/>
        </a:p>
      </dgm:t>
    </dgm:pt>
    <dgm:pt modelId="{2AD16D22-4FFA-49AA-9349-D73EFEB1A6A7}" type="pres">
      <dgm:prSet presAssocID="{6EB5DC77-07C2-4BED-B44B-F4EFB8FF4FA3}" presName="linear" presStyleCnt="0">
        <dgm:presLayoutVars>
          <dgm:dir/>
          <dgm:animLvl val="lvl"/>
          <dgm:resizeHandles val="exact"/>
        </dgm:presLayoutVars>
      </dgm:prSet>
      <dgm:spPr/>
    </dgm:pt>
    <dgm:pt modelId="{6353C990-547E-4302-BA8F-3183F26937AD}" type="pres">
      <dgm:prSet presAssocID="{ECCB50EE-364C-495E-931A-DC601ECAD1AD}" presName="parentLin" presStyleCnt="0"/>
      <dgm:spPr/>
    </dgm:pt>
    <dgm:pt modelId="{C86E97C8-FFCF-44FF-B9B5-9D5C23407BE5}" type="pres">
      <dgm:prSet presAssocID="{ECCB50EE-364C-495E-931A-DC601ECAD1AD}" presName="parentLeftMargin" presStyleLbl="node1" presStyleIdx="0" presStyleCnt="3"/>
      <dgm:spPr/>
    </dgm:pt>
    <dgm:pt modelId="{20F52E0F-1412-409F-97D0-E5CF287F41D9}" type="pres">
      <dgm:prSet presAssocID="{ECCB50EE-364C-495E-931A-DC601ECAD1AD}" presName="parentText" presStyleLbl="node1" presStyleIdx="0" presStyleCnt="3">
        <dgm:presLayoutVars>
          <dgm:chMax val="0"/>
          <dgm:bulletEnabled val="1"/>
        </dgm:presLayoutVars>
      </dgm:prSet>
      <dgm:spPr/>
    </dgm:pt>
    <dgm:pt modelId="{032A92D1-BF52-4593-8D13-11256FE2D657}" type="pres">
      <dgm:prSet presAssocID="{ECCB50EE-364C-495E-931A-DC601ECAD1AD}" presName="negativeSpace" presStyleCnt="0"/>
      <dgm:spPr/>
    </dgm:pt>
    <dgm:pt modelId="{87FD796F-E087-45F5-9052-A2C563D1A843}" type="pres">
      <dgm:prSet presAssocID="{ECCB50EE-364C-495E-931A-DC601ECAD1AD}" presName="childText" presStyleLbl="conFgAcc1" presStyleIdx="0" presStyleCnt="3">
        <dgm:presLayoutVars>
          <dgm:bulletEnabled val="1"/>
        </dgm:presLayoutVars>
      </dgm:prSet>
      <dgm:spPr/>
    </dgm:pt>
    <dgm:pt modelId="{816BC842-E7BE-489E-933D-B07EC5D930A7}" type="pres">
      <dgm:prSet presAssocID="{D7E71A30-7381-49BE-A86F-81EB98B26504}" presName="spaceBetweenRectangles" presStyleCnt="0"/>
      <dgm:spPr/>
    </dgm:pt>
    <dgm:pt modelId="{A12AC659-4015-4237-A85C-1B92474BF1A7}" type="pres">
      <dgm:prSet presAssocID="{8FCA4738-3EF5-4A30-B32C-5EE766741976}" presName="parentLin" presStyleCnt="0"/>
      <dgm:spPr/>
    </dgm:pt>
    <dgm:pt modelId="{4471DE0E-D405-4CB4-90FE-1C2909F63EE7}" type="pres">
      <dgm:prSet presAssocID="{8FCA4738-3EF5-4A30-B32C-5EE766741976}" presName="parentLeftMargin" presStyleLbl="node1" presStyleIdx="0" presStyleCnt="3"/>
      <dgm:spPr/>
    </dgm:pt>
    <dgm:pt modelId="{90F7AC90-D4EF-40D0-AA5D-8133AAB701EA}" type="pres">
      <dgm:prSet presAssocID="{8FCA4738-3EF5-4A30-B32C-5EE766741976}" presName="parentText" presStyleLbl="node1" presStyleIdx="1" presStyleCnt="3">
        <dgm:presLayoutVars>
          <dgm:chMax val="0"/>
          <dgm:bulletEnabled val="1"/>
        </dgm:presLayoutVars>
      </dgm:prSet>
      <dgm:spPr/>
    </dgm:pt>
    <dgm:pt modelId="{45D5C61B-1DBE-4F24-9905-CCC80C0CFD79}" type="pres">
      <dgm:prSet presAssocID="{8FCA4738-3EF5-4A30-B32C-5EE766741976}" presName="negativeSpace" presStyleCnt="0"/>
      <dgm:spPr/>
    </dgm:pt>
    <dgm:pt modelId="{DAF74EAD-3C76-450C-AAFD-1215B68604BB}" type="pres">
      <dgm:prSet presAssocID="{8FCA4738-3EF5-4A30-B32C-5EE766741976}" presName="childText" presStyleLbl="conFgAcc1" presStyleIdx="1" presStyleCnt="3">
        <dgm:presLayoutVars>
          <dgm:bulletEnabled val="1"/>
        </dgm:presLayoutVars>
      </dgm:prSet>
      <dgm:spPr/>
    </dgm:pt>
    <dgm:pt modelId="{279A4CE3-00A3-4A55-8692-D702AA4F19DC}" type="pres">
      <dgm:prSet presAssocID="{CC64AEC0-EA8E-416B-9744-0816F13FB13B}" presName="spaceBetweenRectangles" presStyleCnt="0"/>
      <dgm:spPr/>
    </dgm:pt>
    <dgm:pt modelId="{663A28CC-357E-497C-9386-5A9E144877FE}" type="pres">
      <dgm:prSet presAssocID="{46FAC2D7-2F9D-4FF3-B506-DAD45A0F15AD}" presName="parentLin" presStyleCnt="0"/>
      <dgm:spPr/>
    </dgm:pt>
    <dgm:pt modelId="{333FB3A7-BD0A-4306-AB29-5A9E96CA54A8}" type="pres">
      <dgm:prSet presAssocID="{46FAC2D7-2F9D-4FF3-B506-DAD45A0F15AD}" presName="parentLeftMargin" presStyleLbl="node1" presStyleIdx="1" presStyleCnt="3"/>
      <dgm:spPr/>
    </dgm:pt>
    <dgm:pt modelId="{D75F1D1C-B6E0-4E37-9214-C6F32A195729}" type="pres">
      <dgm:prSet presAssocID="{46FAC2D7-2F9D-4FF3-B506-DAD45A0F15AD}" presName="parentText" presStyleLbl="node1" presStyleIdx="2" presStyleCnt="3">
        <dgm:presLayoutVars>
          <dgm:chMax val="0"/>
          <dgm:bulletEnabled val="1"/>
        </dgm:presLayoutVars>
      </dgm:prSet>
      <dgm:spPr/>
    </dgm:pt>
    <dgm:pt modelId="{7C41FCBC-689D-4934-91AF-6C6FDDD867B6}" type="pres">
      <dgm:prSet presAssocID="{46FAC2D7-2F9D-4FF3-B506-DAD45A0F15AD}" presName="negativeSpace" presStyleCnt="0"/>
      <dgm:spPr/>
    </dgm:pt>
    <dgm:pt modelId="{FC174EEF-1312-4C40-BFB6-C5AF9D1EF66F}" type="pres">
      <dgm:prSet presAssocID="{46FAC2D7-2F9D-4FF3-B506-DAD45A0F15AD}" presName="childText" presStyleLbl="conFgAcc1" presStyleIdx="2" presStyleCnt="3">
        <dgm:presLayoutVars>
          <dgm:bulletEnabled val="1"/>
        </dgm:presLayoutVars>
      </dgm:prSet>
      <dgm:spPr/>
    </dgm:pt>
  </dgm:ptLst>
  <dgm:cxnLst>
    <dgm:cxn modelId="{A88F6D04-5EE7-4F55-B252-2A00678D406A}" type="presOf" srcId="{C8A123FD-0EBF-424A-8F16-84C6F881C0C5}" destId="{DAF74EAD-3C76-450C-AAFD-1215B68604BB}" srcOrd="0" destOrd="1" presId="urn:microsoft.com/office/officeart/2005/8/layout/list1"/>
    <dgm:cxn modelId="{4576B006-7C11-45F4-B6C9-904F612EC66B}" srcId="{ECCB50EE-364C-495E-931A-DC601ECAD1AD}" destId="{435115FF-6A60-4D3D-A20B-D38114CA878C}" srcOrd="4" destOrd="0" parTransId="{02364055-CD50-4935-A553-B256DC6C6445}" sibTransId="{D08C9711-0364-417D-9AAC-3EFF4A4B677E}"/>
    <dgm:cxn modelId="{C112A50C-AD6E-4B75-8C80-CD303A2E5C62}" srcId="{6EB5DC77-07C2-4BED-B44B-F4EFB8FF4FA3}" destId="{8FCA4738-3EF5-4A30-B32C-5EE766741976}" srcOrd="1" destOrd="0" parTransId="{234AF23B-F233-4B3D-B844-DB79C6311827}" sibTransId="{CC64AEC0-EA8E-416B-9744-0816F13FB13B}"/>
    <dgm:cxn modelId="{47D15927-7244-4615-AA3C-BAAA9607BD29}" type="presOf" srcId="{46FAC2D7-2F9D-4FF3-B506-DAD45A0F15AD}" destId="{333FB3A7-BD0A-4306-AB29-5A9E96CA54A8}" srcOrd="0" destOrd="0" presId="urn:microsoft.com/office/officeart/2005/8/layout/list1"/>
    <dgm:cxn modelId="{20802929-832D-46E1-A20C-5B40E70B7417}" type="presOf" srcId="{8FCA4738-3EF5-4A30-B32C-5EE766741976}" destId="{4471DE0E-D405-4CB4-90FE-1C2909F63EE7}" srcOrd="0" destOrd="0" presId="urn:microsoft.com/office/officeart/2005/8/layout/list1"/>
    <dgm:cxn modelId="{3998BB29-BD99-4A17-86FC-A67CF0145A73}" type="presOf" srcId="{ED30BE84-48D4-4409-A147-10D78216E75A}" destId="{87FD796F-E087-45F5-9052-A2C563D1A843}" srcOrd="0" destOrd="1" presId="urn:microsoft.com/office/officeart/2005/8/layout/list1"/>
    <dgm:cxn modelId="{2557D733-08C1-411E-901F-6F63F54C34CE}" srcId="{46FAC2D7-2F9D-4FF3-B506-DAD45A0F15AD}" destId="{3D822C1B-80C5-46B7-B7A8-F34925F16D65}" srcOrd="1" destOrd="0" parTransId="{C3253DA2-35C9-4B79-8DA0-C3841EB54E9D}" sibTransId="{38F4585D-016B-4F9F-A58A-39DC3431DD74}"/>
    <dgm:cxn modelId="{3E677F5D-F598-4FFD-A6E5-EF4B1416F3CE}" type="presOf" srcId="{8FCA4738-3EF5-4A30-B32C-5EE766741976}" destId="{90F7AC90-D4EF-40D0-AA5D-8133AAB701EA}" srcOrd="1" destOrd="0" presId="urn:microsoft.com/office/officeart/2005/8/layout/list1"/>
    <dgm:cxn modelId="{0EC48B5E-9AC9-4D83-9A99-B6E546F14328}" srcId="{8FCA4738-3EF5-4A30-B32C-5EE766741976}" destId="{04FBB916-64AC-456E-89D2-4BC40E2DB9F2}" srcOrd="3" destOrd="0" parTransId="{3B3195B0-8EEF-4D8B-8D2B-DF780C49D00D}" sibTransId="{BF289334-9014-4B91-8BFC-72FD46A9C434}"/>
    <dgm:cxn modelId="{07D1495F-4BD4-43D0-8D11-7915CCAF97EF}" type="presOf" srcId="{02A98B67-4BA7-492B-9512-A773C63E7666}" destId="{87FD796F-E087-45F5-9052-A2C563D1A843}" srcOrd="0" destOrd="2" presId="urn:microsoft.com/office/officeart/2005/8/layout/list1"/>
    <dgm:cxn modelId="{14F5F248-5583-4F4D-9DC1-B9904D8A4EB2}" type="presOf" srcId="{9D62CC31-F5D5-41DD-99BB-9C3ABC9C9100}" destId="{87FD796F-E087-45F5-9052-A2C563D1A843}" srcOrd="0" destOrd="0" presId="urn:microsoft.com/office/officeart/2005/8/layout/list1"/>
    <dgm:cxn modelId="{C0B4314A-5E10-4A53-9F88-82952A1BE5D3}" srcId="{8FCA4738-3EF5-4A30-B32C-5EE766741976}" destId="{50EF85B5-3F66-4126-8E3A-AB55D9962322}" srcOrd="4" destOrd="0" parTransId="{2C2F3D7B-E5D3-472A-9585-3DD034E2AD30}" sibTransId="{2AF13F30-8BC3-448C-ABB7-7B9EF6AD471E}"/>
    <dgm:cxn modelId="{F796A94A-04DE-4EE8-AC2B-BDB6619F7938}" srcId="{8FCA4738-3EF5-4A30-B32C-5EE766741976}" destId="{799C8FF6-0960-42A0-98CD-40C9CFA02C6D}" srcOrd="2" destOrd="0" parTransId="{3ECF39BC-CB01-4853-923D-4645763E95E2}" sibTransId="{E11F591C-E3CA-4C91-8C3E-E73CEFEE78F2}"/>
    <dgm:cxn modelId="{53D49650-4534-472A-BDE4-5C40D97AC617}" srcId="{46FAC2D7-2F9D-4FF3-B506-DAD45A0F15AD}" destId="{662C0497-F87E-4D1D-BC21-0D5F0C47876A}" srcOrd="3" destOrd="0" parTransId="{2332E4E2-AB5E-4F22-83FF-40B253B269A6}" sibTransId="{A6499E11-20A9-4501-A20B-6CF1E428891B}"/>
    <dgm:cxn modelId="{DFCBB950-46FD-4F64-AF7A-78BC3F27CFA4}" srcId="{6EB5DC77-07C2-4BED-B44B-F4EFB8FF4FA3}" destId="{46FAC2D7-2F9D-4FF3-B506-DAD45A0F15AD}" srcOrd="2" destOrd="0" parTransId="{DE157A72-C1D2-44FD-9A13-2F7CC3D4291C}" sibTransId="{AA5698E3-54EF-4CDA-B4DC-E434B63B99AA}"/>
    <dgm:cxn modelId="{8CC7AB57-D7D7-49BF-BBC4-2AE2019B4B61}" srcId="{ECCB50EE-364C-495E-931A-DC601ECAD1AD}" destId="{ED30BE84-48D4-4409-A147-10D78216E75A}" srcOrd="1" destOrd="0" parTransId="{72C1A88A-4785-4492-A063-B5804EDBE2A5}" sibTransId="{3BF75E17-45B8-4FE6-BAD8-AD80B1E55725}"/>
    <dgm:cxn modelId="{1E6A287A-2018-467A-AEEF-345F9054EFA2}" type="presOf" srcId="{662C0497-F87E-4D1D-BC21-0D5F0C47876A}" destId="{FC174EEF-1312-4C40-BFB6-C5AF9D1EF66F}" srcOrd="0" destOrd="3" presId="urn:microsoft.com/office/officeart/2005/8/layout/list1"/>
    <dgm:cxn modelId="{F5EE867A-7B00-4DD3-80BB-F83E1EC75A94}" type="presOf" srcId="{ECCB50EE-364C-495E-931A-DC601ECAD1AD}" destId="{C86E97C8-FFCF-44FF-B9B5-9D5C23407BE5}" srcOrd="0" destOrd="0" presId="urn:microsoft.com/office/officeart/2005/8/layout/list1"/>
    <dgm:cxn modelId="{69789783-1E31-4C7A-A0ED-36B0FB1BB736}" type="presOf" srcId="{6EB5DC77-07C2-4BED-B44B-F4EFB8FF4FA3}" destId="{2AD16D22-4FFA-49AA-9349-D73EFEB1A6A7}" srcOrd="0" destOrd="0" presId="urn:microsoft.com/office/officeart/2005/8/layout/list1"/>
    <dgm:cxn modelId="{705BBB91-21B9-4F32-82F3-C9A02830987D}" srcId="{ECCB50EE-364C-495E-931A-DC601ECAD1AD}" destId="{9D62CC31-F5D5-41DD-99BB-9C3ABC9C9100}" srcOrd="0" destOrd="0" parTransId="{60969052-F9BD-4F69-8E07-500D0FF00FC1}" sibTransId="{F1E26703-6952-4946-889E-C931B98390EE}"/>
    <dgm:cxn modelId="{31AF0092-EC08-4AD1-8805-588993920BB3}" type="presOf" srcId="{BB124C39-8BFA-48C8-B1D6-703B3C66B04C}" destId="{FC174EEF-1312-4C40-BFB6-C5AF9D1EF66F}" srcOrd="0" destOrd="0" presId="urn:microsoft.com/office/officeart/2005/8/layout/list1"/>
    <dgm:cxn modelId="{BE0C6297-AAD6-4D61-AF16-3405D227F7E4}" type="presOf" srcId="{C7E11DE7-2526-4AA4-899A-2DA391B5400F}" destId="{87FD796F-E087-45F5-9052-A2C563D1A843}" srcOrd="0" destOrd="5" presId="urn:microsoft.com/office/officeart/2005/8/layout/list1"/>
    <dgm:cxn modelId="{1EDDEEA3-FF1D-4A59-A82B-BF5ED02E04A5}" type="presOf" srcId="{435115FF-6A60-4D3D-A20B-D38114CA878C}" destId="{87FD796F-E087-45F5-9052-A2C563D1A843}" srcOrd="0" destOrd="4" presId="urn:microsoft.com/office/officeart/2005/8/layout/list1"/>
    <dgm:cxn modelId="{C3303EA4-CAB5-465E-B46F-5054CF4CDD66}" type="presOf" srcId="{EB69E6EE-EEFF-4941-9F84-BC491A4349AE}" destId="{87FD796F-E087-45F5-9052-A2C563D1A843}" srcOrd="0" destOrd="3" presId="urn:microsoft.com/office/officeart/2005/8/layout/list1"/>
    <dgm:cxn modelId="{BA6B88A4-59A7-4C4F-A91E-14078088146E}" srcId="{46FAC2D7-2F9D-4FF3-B506-DAD45A0F15AD}" destId="{BB124C39-8BFA-48C8-B1D6-703B3C66B04C}" srcOrd="0" destOrd="0" parTransId="{AA730EC7-A441-43F1-A8B4-C437203FED5D}" sibTransId="{7DE5CAD5-264F-4E55-A5AF-FA0562821C5F}"/>
    <dgm:cxn modelId="{AA177FA9-2AA0-4D55-A9F8-95058ACC3B18}" type="presOf" srcId="{ECCB50EE-364C-495E-931A-DC601ECAD1AD}" destId="{20F52E0F-1412-409F-97D0-E5CF287F41D9}" srcOrd="1" destOrd="0" presId="urn:microsoft.com/office/officeart/2005/8/layout/list1"/>
    <dgm:cxn modelId="{6AF360B2-C053-4092-9937-EA648D00B4AF}" type="presOf" srcId="{AD6325BE-A3C7-443D-A5B5-EDEB022AB506}" destId="{FC174EEF-1312-4C40-BFB6-C5AF9D1EF66F}" srcOrd="0" destOrd="2" presId="urn:microsoft.com/office/officeart/2005/8/layout/list1"/>
    <dgm:cxn modelId="{8BC7C8BF-B3F3-4CE7-901F-2E3340B7F561}" srcId="{46FAC2D7-2F9D-4FF3-B506-DAD45A0F15AD}" destId="{AD6325BE-A3C7-443D-A5B5-EDEB022AB506}" srcOrd="2" destOrd="0" parTransId="{681935D7-9DD6-44CE-8339-5109AF8E79F0}" sibTransId="{31641283-7FCA-4B1F-A5EA-72C9533302C3}"/>
    <dgm:cxn modelId="{0E5674C1-F0DE-4D4A-8DA0-FA501E2540ED}" type="presOf" srcId="{04FBB916-64AC-456E-89D2-4BC40E2DB9F2}" destId="{DAF74EAD-3C76-450C-AAFD-1215B68604BB}" srcOrd="0" destOrd="3" presId="urn:microsoft.com/office/officeart/2005/8/layout/list1"/>
    <dgm:cxn modelId="{360458C3-D8DA-4717-A18F-F13AD1951ED4}" type="presOf" srcId="{3C749950-2B3D-4DFC-9369-134D13495719}" destId="{DAF74EAD-3C76-450C-AAFD-1215B68604BB}" srcOrd="0" destOrd="0" presId="urn:microsoft.com/office/officeart/2005/8/layout/list1"/>
    <dgm:cxn modelId="{576437CB-6A16-4708-95E1-CC72894C42A2}" srcId="{6EB5DC77-07C2-4BED-B44B-F4EFB8FF4FA3}" destId="{ECCB50EE-364C-495E-931A-DC601ECAD1AD}" srcOrd="0" destOrd="0" parTransId="{AA54F833-BAA4-463A-9C84-060E2E98A644}" sibTransId="{D7E71A30-7381-49BE-A86F-81EB98B26504}"/>
    <dgm:cxn modelId="{0061C6D7-F39D-45AB-BF5E-D8556F6B8ECE}" type="presOf" srcId="{50EF85B5-3F66-4126-8E3A-AB55D9962322}" destId="{DAF74EAD-3C76-450C-AAFD-1215B68604BB}" srcOrd="0" destOrd="4" presId="urn:microsoft.com/office/officeart/2005/8/layout/list1"/>
    <dgm:cxn modelId="{ADA766DF-3F3E-4E21-ADE0-8FF36AE5973B}" srcId="{ECCB50EE-364C-495E-931A-DC601ECAD1AD}" destId="{02A98B67-4BA7-492B-9512-A773C63E7666}" srcOrd="2" destOrd="0" parTransId="{26B8ACA1-6247-4F55-90DF-FE1FF91764DD}" sibTransId="{1686DCF2-2610-42FB-8A7D-B2FEA8EDEBFE}"/>
    <dgm:cxn modelId="{8CC376E0-8C25-43A6-8178-864A950346D9}" type="presOf" srcId="{46FAC2D7-2F9D-4FF3-B506-DAD45A0F15AD}" destId="{D75F1D1C-B6E0-4E37-9214-C6F32A195729}" srcOrd="1" destOrd="0" presId="urn:microsoft.com/office/officeart/2005/8/layout/list1"/>
    <dgm:cxn modelId="{131DE6E1-4054-4B00-ABC8-083A53170CCC}" type="presOf" srcId="{799C8FF6-0960-42A0-98CD-40C9CFA02C6D}" destId="{DAF74EAD-3C76-450C-AAFD-1215B68604BB}" srcOrd="0" destOrd="2" presId="urn:microsoft.com/office/officeart/2005/8/layout/list1"/>
    <dgm:cxn modelId="{1A44A9E5-B0D9-42B2-A875-54FAC9E8D2AD}" type="presOf" srcId="{3D822C1B-80C5-46B7-B7A8-F34925F16D65}" destId="{FC174EEF-1312-4C40-BFB6-C5AF9D1EF66F}" srcOrd="0" destOrd="1" presId="urn:microsoft.com/office/officeart/2005/8/layout/list1"/>
    <dgm:cxn modelId="{BA6389E6-8634-4844-9E0E-6BB8B3C374BB}" srcId="{ECCB50EE-364C-495E-931A-DC601ECAD1AD}" destId="{EB69E6EE-EEFF-4941-9F84-BC491A4349AE}" srcOrd="3" destOrd="0" parTransId="{3CD4E245-37C4-4052-847E-3D67ABDA5FD1}" sibTransId="{B1FCEED2-7C1A-4EC8-92A9-47FFFD8AF9E0}"/>
    <dgm:cxn modelId="{F6C274E8-E294-46FA-9CD1-3FEDC1F04D56}" srcId="{8FCA4738-3EF5-4A30-B32C-5EE766741976}" destId="{3C749950-2B3D-4DFC-9369-134D13495719}" srcOrd="0" destOrd="0" parTransId="{E7E6CEF1-C528-4E0F-9DD2-7C4F2D0B7961}" sibTransId="{965DD02A-5C78-4330-8AA6-371DC34DF0E8}"/>
    <dgm:cxn modelId="{92926AF2-F8B3-4B0D-A82C-44A51C551450}" srcId="{8FCA4738-3EF5-4A30-B32C-5EE766741976}" destId="{C8A123FD-0EBF-424A-8F16-84C6F881C0C5}" srcOrd="1" destOrd="0" parTransId="{FA1A0BD8-BC91-45D5-8A7E-0E4E4103595B}" sibTransId="{01E18B8C-33D9-4840-9229-E57DEE4D14C2}"/>
    <dgm:cxn modelId="{67E7E1FE-7E03-4EEB-9C35-6AB73C147FAC}" srcId="{ECCB50EE-364C-495E-931A-DC601ECAD1AD}" destId="{C7E11DE7-2526-4AA4-899A-2DA391B5400F}" srcOrd="5" destOrd="0" parTransId="{A39DAC9F-1771-42BA-8C36-DBAA7F0B4A4A}" sibTransId="{683A03D8-B31C-496A-B17C-64CDCA38F5D9}"/>
    <dgm:cxn modelId="{EF00D6F9-0DA3-481E-858D-15833BD89B2C}" type="presParOf" srcId="{2AD16D22-4FFA-49AA-9349-D73EFEB1A6A7}" destId="{6353C990-547E-4302-BA8F-3183F26937AD}" srcOrd="0" destOrd="0" presId="urn:microsoft.com/office/officeart/2005/8/layout/list1"/>
    <dgm:cxn modelId="{D4EB208B-D25B-4E7C-A606-490C7E319468}" type="presParOf" srcId="{6353C990-547E-4302-BA8F-3183F26937AD}" destId="{C86E97C8-FFCF-44FF-B9B5-9D5C23407BE5}" srcOrd="0" destOrd="0" presId="urn:microsoft.com/office/officeart/2005/8/layout/list1"/>
    <dgm:cxn modelId="{834DC30A-5159-418C-BF0F-AE5C5EC3477C}" type="presParOf" srcId="{6353C990-547E-4302-BA8F-3183F26937AD}" destId="{20F52E0F-1412-409F-97D0-E5CF287F41D9}" srcOrd="1" destOrd="0" presId="urn:microsoft.com/office/officeart/2005/8/layout/list1"/>
    <dgm:cxn modelId="{9FB62B47-E85A-408D-8D4B-BB119CA20912}" type="presParOf" srcId="{2AD16D22-4FFA-49AA-9349-D73EFEB1A6A7}" destId="{032A92D1-BF52-4593-8D13-11256FE2D657}" srcOrd="1" destOrd="0" presId="urn:microsoft.com/office/officeart/2005/8/layout/list1"/>
    <dgm:cxn modelId="{45DA2E02-A04E-411C-8278-451C1F1C3904}" type="presParOf" srcId="{2AD16D22-4FFA-49AA-9349-D73EFEB1A6A7}" destId="{87FD796F-E087-45F5-9052-A2C563D1A843}" srcOrd="2" destOrd="0" presId="urn:microsoft.com/office/officeart/2005/8/layout/list1"/>
    <dgm:cxn modelId="{005BC181-9A24-458D-84D5-A678831506AE}" type="presParOf" srcId="{2AD16D22-4FFA-49AA-9349-D73EFEB1A6A7}" destId="{816BC842-E7BE-489E-933D-B07EC5D930A7}" srcOrd="3" destOrd="0" presId="urn:microsoft.com/office/officeart/2005/8/layout/list1"/>
    <dgm:cxn modelId="{49312CBB-9AF3-4E40-AD5D-0B536D5591F8}" type="presParOf" srcId="{2AD16D22-4FFA-49AA-9349-D73EFEB1A6A7}" destId="{A12AC659-4015-4237-A85C-1B92474BF1A7}" srcOrd="4" destOrd="0" presId="urn:microsoft.com/office/officeart/2005/8/layout/list1"/>
    <dgm:cxn modelId="{8E5D34D6-0F2A-4EBB-97FB-CAA86B487E95}" type="presParOf" srcId="{A12AC659-4015-4237-A85C-1B92474BF1A7}" destId="{4471DE0E-D405-4CB4-90FE-1C2909F63EE7}" srcOrd="0" destOrd="0" presId="urn:microsoft.com/office/officeart/2005/8/layout/list1"/>
    <dgm:cxn modelId="{1CDEE4B9-D006-4768-B2C0-4AE97DBE878D}" type="presParOf" srcId="{A12AC659-4015-4237-A85C-1B92474BF1A7}" destId="{90F7AC90-D4EF-40D0-AA5D-8133AAB701EA}" srcOrd="1" destOrd="0" presId="urn:microsoft.com/office/officeart/2005/8/layout/list1"/>
    <dgm:cxn modelId="{78B6D22C-B02E-44ED-A54D-5ED85984477C}" type="presParOf" srcId="{2AD16D22-4FFA-49AA-9349-D73EFEB1A6A7}" destId="{45D5C61B-1DBE-4F24-9905-CCC80C0CFD79}" srcOrd="5" destOrd="0" presId="urn:microsoft.com/office/officeart/2005/8/layout/list1"/>
    <dgm:cxn modelId="{8BA1A8C0-A693-4039-ADB8-CE8990F23EC3}" type="presParOf" srcId="{2AD16D22-4FFA-49AA-9349-D73EFEB1A6A7}" destId="{DAF74EAD-3C76-450C-AAFD-1215B68604BB}" srcOrd="6" destOrd="0" presId="urn:microsoft.com/office/officeart/2005/8/layout/list1"/>
    <dgm:cxn modelId="{0AA5CD80-FE66-4143-A4C6-91FC6228CE9E}" type="presParOf" srcId="{2AD16D22-4FFA-49AA-9349-D73EFEB1A6A7}" destId="{279A4CE3-00A3-4A55-8692-D702AA4F19DC}" srcOrd="7" destOrd="0" presId="urn:microsoft.com/office/officeart/2005/8/layout/list1"/>
    <dgm:cxn modelId="{3F33D473-FE90-4E01-8B59-D57156B2E86E}" type="presParOf" srcId="{2AD16D22-4FFA-49AA-9349-D73EFEB1A6A7}" destId="{663A28CC-357E-497C-9386-5A9E144877FE}" srcOrd="8" destOrd="0" presId="urn:microsoft.com/office/officeart/2005/8/layout/list1"/>
    <dgm:cxn modelId="{E4DAD4A9-26EE-4CCE-B37D-0A3A669538A8}" type="presParOf" srcId="{663A28CC-357E-497C-9386-5A9E144877FE}" destId="{333FB3A7-BD0A-4306-AB29-5A9E96CA54A8}" srcOrd="0" destOrd="0" presId="urn:microsoft.com/office/officeart/2005/8/layout/list1"/>
    <dgm:cxn modelId="{65D64DE0-3E49-4802-8AAB-A750DDB2F34D}" type="presParOf" srcId="{663A28CC-357E-497C-9386-5A9E144877FE}" destId="{D75F1D1C-B6E0-4E37-9214-C6F32A195729}" srcOrd="1" destOrd="0" presId="urn:microsoft.com/office/officeart/2005/8/layout/list1"/>
    <dgm:cxn modelId="{ABFE9A61-2DD4-4629-84DB-9A5CE87C071A}" type="presParOf" srcId="{2AD16D22-4FFA-49AA-9349-D73EFEB1A6A7}" destId="{7C41FCBC-689D-4934-91AF-6C6FDDD867B6}" srcOrd="9" destOrd="0" presId="urn:microsoft.com/office/officeart/2005/8/layout/list1"/>
    <dgm:cxn modelId="{F0FE206C-2178-4D50-9091-71B88314C42E}" type="presParOf" srcId="{2AD16D22-4FFA-49AA-9349-D73EFEB1A6A7}" destId="{FC174EEF-1312-4C40-BFB6-C5AF9D1EF66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14046-B405-4F39-ABB2-2F9634C4B9C5}">
      <dsp:nvSpPr>
        <dsp:cNvPr id="0" name=""/>
        <dsp:cNvSpPr/>
      </dsp:nvSpPr>
      <dsp:spPr>
        <a:xfrm>
          <a:off x="0" y="136206"/>
          <a:ext cx="7045780" cy="122022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a:latin typeface="Franklin Gothic Book"/>
            </a:rPr>
            <a:t>What is EPCRA? </a:t>
          </a:r>
        </a:p>
      </dsp:txBody>
      <dsp:txXfrm>
        <a:off x="59566" y="195772"/>
        <a:ext cx="6926648" cy="1101090"/>
      </dsp:txXfrm>
    </dsp:sp>
    <dsp:sp modelId="{47524AC5-DABD-40EA-A403-7CADB5AFFB10}">
      <dsp:nvSpPr>
        <dsp:cNvPr id="0" name=""/>
        <dsp:cNvSpPr/>
      </dsp:nvSpPr>
      <dsp:spPr>
        <a:xfrm>
          <a:off x="0" y="1425854"/>
          <a:ext cx="7045780" cy="1324177"/>
        </a:xfrm>
        <a:prstGeom prst="roundRect">
          <a:avLst/>
        </a:prstGeom>
        <a:solidFill>
          <a:schemeClr val="accent5">
            <a:hueOff val="-1225557"/>
            <a:satOff val="-1705"/>
            <a:lumOff val="-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Franklin Gothic Book"/>
            </a:rPr>
            <a:t>Roles and Responsibilities of LEPCs and TEPCs.</a:t>
          </a:r>
        </a:p>
      </dsp:txBody>
      <dsp:txXfrm>
        <a:off x="64641" y="1490495"/>
        <a:ext cx="6916498" cy="1194895"/>
      </dsp:txXfrm>
    </dsp:sp>
    <dsp:sp modelId="{B7999809-DD52-4F26-A724-8747B36F61CF}">
      <dsp:nvSpPr>
        <dsp:cNvPr id="0" name=""/>
        <dsp:cNvSpPr/>
      </dsp:nvSpPr>
      <dsp:spPr>
        <a:xfrm>
          <a:off x="0" y="2850410"/>
          <a:ext cx="7045780" cy="1209195"/>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Franklin Gothic Book"/>
            </a:rPr>
            <a:t>Reporting Basics and Resources.</a:t>
          </a:r>
        </a:p>
      </dsp:txBody>
      <dsp:txXfrm>
        <a:off x="59028" y="2909438"/>
        <a:ext cx="6927724" cy="1091139"/>
      </dsp:txXfrm>
    </dsp:sp>
    <dsp:sp modelId="{2778E016-5D3A-41AA-AE56-747A3295DCB5}">
      <dsp:nvSpPr>
        <dsp:cNvPr id="0" name=""/>
        <dsp:cNvSpPr/>
      </dsp:nvSpPr>
      <dsp:spPr>
        <a:xfrm>
          <a:off x="0" y="4126756"/>
          <a:ext cx="7045780" cy="1209195"/>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Franklin Gothic Book"/>
            </a:rPr>
            <a:t>LEPC/TEPC Planning Process.</a:t>
          </a:r>
        </a:p>
      </dsp:txBody>
      <dsp:txXfrm>
        <a:off x="59028" y="4185784"/>
        <a:ext cx="6927724" cy="1091139"/>
      </dsp:txXfrm>
    </dsp:sp>
    <dsp:sp modelId="{FD7BB9BE-E765-43B3-A937-D7FD2AD750AC}">
      <dsp:nvSpPr>
        <dsp:cNvPr id="0" name=""/>
        <dsp:cNvSpPr/>
      </dsp:nvSpPr>
      <dsp:spPr>
        <a:xfrm>
          <a:off x="0" y="5397568"/>
          <a:ext cx="7045780" cy="1209195"/>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Franklin Gothic Book"/>
            </a:rPr>
            <a:t>LEPC/TEPC Exercises.</a:t>
          </a:r>
        </a:p>
      </dsp:txBody>
      <dsp:txXfrm>
        <a:off x="59028" y="5456596"/>
        <a:ext cx="6927724" cy="1091139"/>
      </dsp:txXfrm>
    </dsp:sp>
    <dsp:sp modelId="{DE69C8E5-F55A-462C-B644-DAF3167DE34A}">
      <dsp:nvSpPr>
        <dsp:cNvPr id="0" name=""/>
        <dsp:cNvSpPr/>
      </dsp:nvSpPr>
      <dsp:spPr>
        <a:xfrm>
          <a:off x="0" y="6686731"/>
          <a:ext cx="7045780" cy="1209195"/>
        </a:xfrm>
        <a:prstGeom prst="roundRect">
          <a:avLst/>
        </a:prstGeom>
        <a:solidFill>
          <a:schemeClr val="accent5">
            <a:hueOff val="-6127787"/>
            <a:satOff val="-8523"/>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Franklin Gothic Book"/>
            </a:rPr>
            <a:t>LEPC/TEPC Training Program.</a:t>
          </a:r>
        </a:p>
      </dsp:txBody>
      <dsp:txXfrm>
        <a:off x="59028" y="6745759"/>
        <a:ext cx="6927724" cy="1091139"/>
      </dsp:txXfrm>
    </dsp:sp>
    <dsp:sp modelId="{CC6E9ED1-850C-475D-9511-0D41D72209AD}">
      <dsp:nvSpPr>
        <dsp:cNvPr id="0" name=""/>
        <dsp:cNvSpPr/>
      </dsp:nvSpPr>
      <dsp:spPr>
        <a:xfrm>
          <a:off x="0" y="8000278"/>
          <a:ext cx="7045780" cy="1209195"/>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Franklin Gothic Book"/>
            </a:rPr>
            <a:t>Measuring Success.</a:t>
          </a:r>
        </a:p>
      </dsp:txBody>
      <dsp:txXfrm>
        <a:off x="59028" y="8059306"/>
        <a:ext cx="6927724" cy="1091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89E4B-3594-4544-ADF0-D0EC161ABBA3}">
      <dsp:nvSpPr>
        <dsp:cNvPr id="0" name=""/>
        <dsp:cNvSpPr/>
      </dsp:nvSpPr>
      <dsp:spPr>
        <a:xfrm>
          <a:off x="169021" y="248641"/>
          <a:ext cx="3700940" cy="2220564"/>
        </a:xfrm>
        <a:prstGeom prst="rect">
          <a:avLst/>
        </a:prstGeom>
        <a:solidFill>
          <a:srgbClr val="1357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latin typeface="Franklin Gothic Book"/>
            </a:rPr>
            <a:t>Emergency Planning Notification</a:t>
          </a:r>
        </a:p>
        <a:p>
          <a:pPr marL="0" lvl="0" indent="0" algn="ctr" defTabSz="1422400">
            <a:lnSpc>
              <a:spcPct val="90000"/>
            </a:lnSpc>
            <a:spcBef>
              <a:spcPct val="0"/>
            </a:spcBef>
            <a:spcAft>
              <a:spcPct val="35000"/>
            </a:spcAft>
            <a:buNone/>
          </a:pPr>
          <a:r>
            <a:rPr lang="en-US" sz="3200" kern="1200">
              <a:latin typeface="Franklin Gothic Book"/>
            </a:rPr>
            <a:t>Section 302</a:t>
          </a:r>
        </a:p>
      </dsp:txBody>
      <dsp:txXfrm>
        <a:off x="169021" y="248641"/>
        <a:ext cx="3700940" cy="2220564"/>
      </dsp:txXfrm>
    </dsp:sp>
    <dsp:sp modelId="{414FB19D-EAF4-4E62-8DCE-F221E472568F}">
      <dsp:nvSpPr>
        <dsp:cNvPr id="0" name=""/>
        <dsp:cNvSpPr/>
      </dsp:nvSpPr>
      <dsp:spPr>
        <a:xfrm>
          <a:off x="4070590" y="226524"/>
          <a:ext cx="3700940" cy="2242681"/>
        </a:xfrm>
        <a:prstGeom prst="rect">
          <a:avLst/>
        </a:prstGeom>
        <a:solidFill>
          <a:srgbClr val="4468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latin typeface="Franklin Gothic Book"/>
            </a:rPr>
            <a:t>Emergency Release Notifications</a:t>
          </a:r>
        </a:p>
        <a:p>
          <a:pPr marL="0" lvl="0" indent="0" algn="ctr" defTabSz="1422400">
            <a:lnSpc>
              <a:spcPct val="90000"/>
            </a:lnSpc>
            <a:spcBef>
              <a:spcPct val="0"/>
            </a:spcBef>
            <a:spcAft>
              <a:spcPct val="35000"/>
            </a:spcAft>
            <a:buNone/>
          </a:pPr>
          <a:r>
            <a:rPr lang="en-US" sz="3200" kern="1200">
              <a:latin typeface="Franklin Gothic Book"/>
            </a:rPr>
            <a:t>Section 304</a:t>
          </a:r>
        </a:p>
      </dsp:txBody>
      <dsp:txXfrm>
        <a:off x="4070590" y="226524"/>
        <a:ext cx="3700940" cy="2242681"/>
      </dsp:txXfrm>
    </dsp:sp>
    <dsp:sp modelId="{D03AA2DE-3554-4EE2-A9BD-D8C95BC7AB9A}">
      <dsp:nvSpPr>
        <dsp:cNvPr id="0" name=""/>
        <dsp:cNvSpPr/>
      </dsp:nvSpPr>
      <dsp:spPr>
        <a:xfrm>
          <a:off x="7973048" y="250795"/>
          <a:ext cx="3700940" cy="2220564"/>
        </a:xfrm>
        <a:prstGeom prst="rect">
          <a:avLst/>
        </a:prstGeom>
        <a:solidFill>
          <a:srgbClr val="7D9DC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tx1"/>
              </a:solidFill>
              <a:latin typeface="Franklin Gothic Book"/>
            </a:rPr>
            <a:t>Hazardous Chemical Notification (SDS)</a:t>
          </a:r>
        </a:p>
        <a:p>
          <a:pPr marL="0" lvl="0" indent="0" algn="ctr" defTabSz="1422400">
            <a:lnSpc>
              <a:spcPct val="90000"/>
            </a:lnSpc>
            <a:spcBef>
              <a:spcPct val="0"/>
            </a:spcBef>
            <a:spcAft>
              <a:spcPct val="35000"/>
            </a:spcAft>
            <a:buNone/>
          </a:pPr>
          <a:r>
            <a:rPr lang="en-US" sz="3200" kern="1200">
              <a:solidFill>
                <a:schemeClr val="tx1"/>
              </a:solidFill>
              <a:latin typeface="Franklin Gothic Book"/>
            </a:rPr>
            <a:t>Section 311</a:t>
          </a:r>
        </a:p>
      </dsp:txBody>
      <dsp:txXfrm>
        <a:off x="7973048" y="250795"/>
        <a:ext cx="3700940" cy="2220564"/>
      </dsp:txXfrm>
    </dsp:sp>
    <dsp:sp modelId="{AE3EA0AA-1D19-40D9-8176-8A3DBA897587}">
      <dsp:nvSpPr>
        <dsp:cNvPr id="0" name=""/>
        <dsp:cNvSpPr/>
      </dsp:nvSpPr>
      <dsp:spPr>
        <a:xfrm>
          <a:off x="1732410" y="3116515"/>
          <a:ext cx="3700940" cy="2220564"/>
        </a:xfrm>
        <a:prstGeom prst="rect">
          <a:avLst/>
        </a:prstGeom>
        <a:solidFill>
          <a:srgbClr val="7AA4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tx1"/>
              </a:solidFill>
              <a:latin typeface="Franklin Gothic Book"/>
            </a:rPr>
            <a:t>Hazardous Chemical Inventory Reporting (Tier Two)</a:t>
          </a:r>
        </a:p>
        <a:p>
          <a:pPr marL="0" lvl="0" indent="0" algn="ctr" defTabSz="1422400">
            <a:lnSpc>
              <a:spcPct val="90000"/>
            </a:lnSpc>
            <a:spcBef>
              <a:spcPct val="0"/>
            </a:spcBef>
            <a:spcAft>
              <a:spcPct val="35000"/>
            </a:spcAft>
            <a:buNone/>
          </a:pPr>
          <a:r>
            <a:rPr lang="en-US" sz="3200" kern="1200">
              <a:solidFill>
                <a:schemeClr val="tx1"/>
              </a:solidFill>
              <a:latin typeface="Franklin Gothic Book"/>
            </a:rPr>
            <a:t>Section 312</a:t>
          </a:r>
        </a:p>
      </dsp:txBody>
      <dsp:txXfrm>
        <a:off x="1732410" y="3116515"/>
        <a:ext cx="3700940" cy="2220564"/>
      </dsp:txXfrm>
    </dsp:sp>
    <dsp:sp modelId="{03787564-90CA-4D0A-8F2E-AE59EB263E0E}">
      <dsp:nvSpPr>
        <dsp:cNvPr id="0" name=""/>
        <dsp:cNvSpPr/>
      </dsp:nvSpPr>
      <dsp:spPr>
        <a:xfrm>
          <a:off x="5921061" y="3112962"/>
          <a:ext cx="3700940" cy="2220564"/>
        </a:xfrm>
        <a:prstGeom prst="rect">
          <a:avLst/>
        </a:prstGeom>
        <a:solidFill>
          <a:srgbClr val="BCD6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tx1"/>
              </a:solidFill>
              <a:latin typeface="Franklin Gothic Book"/>
            </a:rPr>
            <a:t>Toxics Release Inventory (TRI)</a:t>
          </a:r>
        </a:p>
        <a:p>
          <a:pPr marL="0" lvl="0" indent="0" algn="ctr" defTabSz="1422400">
            <a:lnSpc>
              <a:spcPct val="90000"/>
            </a:lnSpc>
            <a:spcBef>
              <a:spcPct val="0"/>
            </a:spcBef>
            <a:spcAft>
              <a:spcPct val="35000"/>
            </a:spcAft>
            <a:buNone/>
          </a:pPr>
          <a:r>
            <a:rPr lang="en-US" sz="3200" kern="1200">
              <a:solidFill>
                <a:schemeClr val="tx1"/>
              </a:solidFill>
              <a:latin typeface="Franklin Gothic Book"/>
            </a:rPr>
            <a:t>Section 313</a:t>
          </a:r>
        </a:p>
      </dsp:txBody>
      <dsp:txXfrm>
        <a:off x="5921061" y="3112962"/>
        <a:ext cx="3700940" cy="22205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50384-2AEC-4558-8E28-0851E41571F0}">
      <dsp:nvSpPr>
        <dsp:cNvPr id="0" name=""/>
        <dsp:cNvSpPr/>
      </dsp:nvSpPr>
      <dsp:spPr>
        <a:xfrm>
          <a:off x="2751016" y="70069"/>
          <a:ext cx="3363330" cy="3363330"/>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266950">
            <a:lnSpc>
              <a:spcPct val="90000"/>
            </a:lnSpc>
            <a:spcBef>
              <a:spcPct val="0"/>
            </a:spcBef>
            <a:spcAft>
              <a:spcPct val="35000"/>
            </a:spcAft>
            <a:buNone/>
          </a:pPr>
          <a:r>
            <a:rPr lang="en-US" sz="5100" kern="1200"/>
            <a:t>State CEMP</a:t>
          </a:r>
        </a:p>
      </dsp:txBody>
      <dsp:txXfrm>
        <a:off x="3199460" y="658652"/>
        <a:ext cx="2466442" cy="1513498"/>
      </dsp:txXfrm>
    </dsp:sp>
    <dsp:sp modelId="{D71EC685-168B-4FCC-8AE1-17510DB13582}">
      <dsp:nvSpPr>
        <dsp:cNvPr id="0" name=""/>
        <dsp:cNvSpPr/>
      </dsp:nvSpPr>
      <dsp:spPr>
        <a:xfrm>
          <a:off x="3964618" y="2172150"/>
          <a:ext cx="3363330" cy="3363330"/>
        </a:xfrm>
        <a:prstGeom prst="ellipse">
          <a:avLst/>
        </a:prstGeom>
        <a:solidFill>
          <a:schemeClr val="accent5">
            <a:alpha val="50000"/>
            <a:hueOff val="-3676672"/>
            <a:satOff val="-5114"/>
            <a:lumOff val="-196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266950">
            <a:lnSpc>
              <a:spcPct val="90000"/>
            </a:lnSpc>
            <a:spcBef>
              <a:spcPct val="0"/>
            </a:spcBef>
            <a:spcAft>
              <a:spcPct val="35000"/>
            </a:spcAft>
            <a:buNone/>
          </a:pPr>
          <a:r>
            <a:rPr lang="en-US" sz="5100" kern="1200"/>
            <a:t>Local CEMP</a:t>
          </a:r>
        </a:p>
      </dsp:txBody>
      <dsp:txXfrm>
        <a:off x="4993236" y="3041010"/>
        <a:ext cx="2017998" cy="1849831"/>
      </dsp:txXfrm>
    </dsp:sp>
    <dsp:sp modelId="{C8897B3D-70B6-4ED4-BA83-526E5659F7E7}">
      <dsp:nvSpPr>
        <dsp:cNvPr id="0" name=""/>
        <dsp:cNvSpPr/>
      </dsp:nvSpPr>
      <dsp:spPr>
        <a:xfrm>
          <a:off x="1537414" y="2172150"/>
          <a:ext cx="3363330" cy="3363330"/>
        </a:xfrm>
        <a:prstGeom prst="ellipse">
          <a:avLst/>
        </a:prstGeom>
        <a:solidFill>
          <a:schemeClr val="accent5">
            <a:alpha val="50000"/>
            <a:hueOff val="-7353344"/>
            <a:satOff val="-10228"/>
            <a:lumOff val="-392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266950">
            <a:lnSpc>
              <a:spcPct val="90000"/>
            </a:lnSpc>
            <a:spcBef>
              <a:spcPct val="0"/>
            </a:spcBef>
            <a:spcAft>
              <a:spcPct val="35000"/>
            </a:spcAft>
            <a:buNone/>
          </a:pPr>
          <a:r>
            <a:rPr lang="en-US" sz="5100" kern="1200"/>
            <a:t>NWACP</a:t>
          </a:r>
        </a:p>
      </dsp:txBody>
      <dsp:txXfrm>
        <a:off x="1854128" y="3041010"/>
        <a:ext cx="2017998" cy="18498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D796F-E087-45F5-9052-A2C563D1A843}">
      <dsp:nvSpPr>
        <dsp:cNvPr id="0" name=""/>
        <dsp:cNvSpPr/>
      </dsp:nvSpPr>
      <dsp:spPr>
        <a:xfrm>
          <a:off x="0" y="432208"/>
          <a:ext cx="7499319" cy="2520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2030" tIns="416560" rIns="58203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Incorporate a Strategic Plan</a:t>
          </a:r>
        </a:p>
        <a:p>
          <a:pPr marL="228600" lvl="1" indent="-228600" algn="l" defTabSz="889000">
            <a:lnSpc>
              <a:spcPct val="90000"/>
            </a:lnSpc>
            <a:spcBef>
              <a:spcPct val="0"/>
            </a:spcBef>
            <a:spcAft>
              <a:spcPct val="15000"/>
            </a:spcAft>
            <a:buChar char="•"/>
          </a:pPr>
          <a:r>
            <a:rPr lang="en-US" sz="2000" kern="1200"/>
            <a:t>Facility Field Trips &amp; Involved Industry </a:t>
          </a:r>
        </a:p>
        <a:p>
          <a:pPr marL="228600" lvl="1" indent="-228600" algn="l" defTabSz="889000">
            <a:lnSpc>
              <a:spcPct val="90000"/>
            </a:lnSpc>
            <a:spcBef>
              <a:spcPct val="0"/>
            </a:spcBef>
            <a:spcAft>
              <a:spcPct val="15000"/>
            </a:spcAft>
            <a:buChar char="•"/>
          </a:pPr>
          <a:r>
            <a:rPr lang="en-US" sz="2000" kern="1200"/>
            <a:t>Informational Speakers/Facility Presentations</a:t>
          </a:r>
        </a:p>
        <a:p>
          <a:pPr marL="228600" lvl="1" indent="-228600" algn="l" defTabSz="889000">
            <a:lnSpc>
              <a:spcPct val="90000"/>
            </a:lnSpc>
            <a:spcBef>
              <a:spcPct val="0"/>
            </a:spcBef>
            <a:spcAft>
              <a:spcPct val="15000"/>
            </a:spcAft>
            <a:buChar char="•"/>
          </a:pPr>
          <a:r>
            <a:rPr lang="en-US" sz="2000" kern="1200"/>
            <a:t>Fire/LEPC Meetings for Business Community</a:t>
          </a:r>
        </a:p>
        <a:p>
          <a:pPr marL="228600" lvl="1" indent="-228600" algn="l" defTabSz="889000">
            <a:lnSpc>
              <a:spcPct val="90000"/>
            </a:lnSpc>
            <a:spcBef>
              <a:spcPct val="0"/>
            </a:spcBef>
            <a:spcAft>
              <a:spcPct val="15000"/>
            </a:spcAft>
            <a:buChar char="•"/>
          </a:pPr>
          <a:r>
            <a:rPr lang="en-US" sz="2000" kern="1200"/>
            <a:t>Recognize and reward good partners</a:t>
          </a:r>
        </a:p>
        <a:p>
          <a:pPr marL="228600" lvl="1" indent="-228600" algn="l" defTabSz="889000">
            <a:lnSpc>
              <a:spcPct val="90000"/>
            </a:lnSpc>
            <a:spcBef>
              <a:spcPct val="0"/>
            </a:spcBef>
            <a:spcAft>
              <a:spcPct val="15000"/>
            </a:spcAft>
            <a:buChar char="•"/>
          </a:pPr>
          <a:r>
            <a:rPr lang="en-US" sz="2000" kern="1200"/>
            <a:t>Incorporate a meal or snacks </a:t>
          </a:r>
        </a:p>
      </dsp:txBody>
      <dsp:txXfrm>
        <a:off x="0" y="432208"/>
        <a:ext cx="7499319" cy="2520000"/>
      </dsp:txXfrm>
    </dsp:sp>
    <dsp:sp modelId="{20F52E0F-1412-409F-97D0-E5CF287F41D9}">
      <dsp:nvSpPr>
        <dsp:cNvPr id="0" name=""/>
        <dsp:cNvSpPr/>
      </dsp:nvSpPr>
      <dsp:spPr>
        <a:xfrm>
          <a:off x="374965" y="137008"/>
          <a:ext cx="5249523" cy="5904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8419" tIns="0" rIns="198419" bIns="0" numCol="1" spcCol="1270" anchor="ctr" anchorCtr="0">
          <a:noAutofit/>
        </a:bodyPr>
        <a:lstStyle/>
        <a:p>
          <a:pPr marL="0" lvl="0" indent="0" algn="l" defTabSz="889000">
            <a:lnSpc>
              <a:spcPct val="90000"/>
            </a:lnSpc>
            <a:spcBef>
              <a:spcPct val="0"/>
            </a:spcBef>
            <a:spcAft>
              <a:spcPct val="35000"/>
            </a:spcAft>
            <a:buNone/>
          </a:pPr>
          <a:r>
            <a:rPr lang="en-US" sz="2000" b="1" kern="1200"/>
            <a:t>Keep your LEPC/TEPC Active </a:t>
          </a:r>
          <a:endParaRPr lang="en-US" sz="2000" kern="1200"/>
        </a:p>
      </dsp:txBody>
      <dsp:txXfrm>
        <a:off x="403786" y="165829"/>
        <a:ext cx="5191881" cy="532758"/>
      </dsp:txXfrm>
    </dsp:sp>
    <dsp:sp modelId="{DAF74EAD-3C76-450C-AAFD-1215B68604BB}">
      <dsp:nvSpPr>
        <dsp:cNvPr id="0" name=""/>
        <dsp:cNvSpPr/>
      </dsp:nvSpPr>
      <dsp:spPr>
        <a:xfrm>
          <a:off x="0" y="3355408"/>
          <a:ext cx="7499319" cy="2457000"/>
        </a:xfrm>
        <a:prstGeom prst="rect">
          <a:avLst/>
        </a:prstGeom>
        <a:solidFill>
          <a:schemeClr val="lt1">
            <a:alpha val="90000"/>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2030" tIns="416560" rIns="58203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Incorporate a non-profit Know the RISKS &amp; CAPABILITIES in your community </a:t>
          </a:r>
        </a:p>
        <a:p>
          <a:pPr marL="228600" lvl="1" indent="-228600" algn="l" defTabSz="889000">
            <a:lnSpc>
              <a:spcPct val="90000"/>
            </a:lnSpc>
            <a:spcBef>
              <a:spcPct val="0"/>
            </a:spcBef>
            <a:spcAft>
              <a:spcPct val="15000"/>
            </a:spcAft>
            <a:buChar char="•"/>
          </a:pPr>
          <a:r>
            <a:rPr lang="en-US" sz="2000" kern="1200"/>
            <a:t>Conduct a LEPC/ TEPC Self Evaluation Checklist </a:t>
          </a:r>
        </a:p>
        <a:p>
          <a:pPr marL="228600" lvl="1" indent="-228600" algn="l" defTabSz="889000">
            <a:lnSpc>
              <a:spcPct val="90000"/>
            </a:lnSpc>
            <a:spcBef>
              <a:spcPct val="0"/>
            </a:spcBef>
            <a:spcAft>
              <a:spcPct val="15000"/>
            </a:spcAft>
            <a:buChar char="•"/>
          </a:pPr>
          <a:r>
            <a:rPr lang="en-US" sz="2000" kern="1200"/>
            <a:t>Targeted Training and Exercises </a:t>
          </a:r>
        </a:p>
        <a:p>
          <a:pPr marL="228600" lvl="1" indent="-228600" algn="l" defTabSz="889000">
            <a:lnSpc>
              <a:spcPct val="90000"/>
            </a:lnSpc>
            <a:spcBef>
              <a:spcPct val="0"/>
            </a:spcBef>
            <a:spcAft>
              <a:spcPct val="15000"/>
            </a:spcAft>
            <a:buChar char="•"/>
          </a:pPr>
          <a:r>
            <a:rPr lang="en-US" sz="2000" kern="1200"/>
            <a:t>Integrate with Water treatment and other facilities </a:t>
          </a:r>
        </a:p>
        <a:p>
          <a:pPr marL="228600" lvl="1" indent="-228600" algn="l" defTabSz="889000">
            <a:lnSpc>
              <a:spcPct val="90000"/>
            </a:lnSpc>
            <a:spcBef>
              <a:spcPct val="0"/>
            </a:spcBef>
            <a:spcAft>
              <a:spcPct val="15000"/>
            </a:spcAft>
            <a:buChar char="•"/>
          </a:pPr>
          <a:r>
            <a:rPr lang="en-US" sz="2000" kern="1200"/>
            <a:t>Visual Representation of Hazards and vulnerabilities </a:t>
          </a:r>
        </a:p>
      </dsp:txBody>
      <dsp:txXfrm>
        <a:off x="0" y="3355408"/>
        <a:ext cx="7499319" cy="2457000"/>
      </dsp:txXfrm>
    </dsp:sp>
    <dsp:sp modelId="{90F7AC90-D4EF-40D0-AA5D-8133AAB701EA}">
      <dsp:nvSpPr>
        <dsp:cNvPr id="0" name=""/>
        <dsp:cNvSpPr/>
      </dsp:nvSpPr>
      <dsp:spPr>
        <a:xfrm>
          <a:off x="374965" y="3060208"/>
          <a:ext cx="5249523" cy="59040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8419" tIns="0" rIns="198419" bIns="0" numCol="1" spcCol="1270" anchor="ctr" anchorCtr="0">
          <a:noAutofit/>
        </a:bodyPr>
        <a:lstStyle/>
        <a:p>
          <a:pPr marL="0" lvl="0" indent="0" algn="l" defTabSz="889000">
            <a:lnSpc>
              <a:spcPct val="90000"/>
            </a:lnSpc>
            <a:spcBef>
              <a:spcPct val="0"/>
            </a:spcBef>
            <a:spcAft>
              <a:spcPct val="35000"/>
            </a:spcAft>
            <a:buNone/>
          </a:pPr>
          <a:r>
            <a:rPr lang="en-US" sz="2000" b="1" kern="1200"/>
            <a:t>Increase the Capabilities of your LEPC/TEPC</a:t>
          </a:r>
          <a:endParaRPr lang="en-US" sz="2000" kern="1200"/>
        </a:p>
      </dsp:txBody>
      <dsp:txXfrm>
        <a:off x="403786" y="3089029"/>
        <a:ext cx="5191881" cy="532758"/>
      </dsp:txXfrm>
    </dsp:sp>
    <dsp:sp modelId="{FC174EEF-1312-4C40-BFB6-C5AF9D1EF66F}">
      <dsp:nvSpPr>
        <dsp:cNvPr id="0" name=""/>
        <dsp:cNvSpPr/>
      </dsp:nvSpPr>
      <dsp:spPr>
        <a:xfrm>
          <a:off x="0" y="6215608"/>
          <a:ext cx="7499319" cy="1827000"/>
        </a:xfrm>
        <a:prstGeom prst="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2030" tIns="416560" rIns="58203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Safety Fair Activities</a:t>
          </a:r>
        </a:p>
        <a:p>
          <a:pPr marL="228600" lvl="1" indent="-228600" algn="l" defTabSz="889000">
            <a:lnSpc>
              <a:spcPct val="90000"/>
            </a:lnSpc>
            <a:spcBef>
              <a:spcPct val="0"/>
            </a:spcBef>
            <a:spcAft>
              <a:spcPct val="15000"/>
            </a:spcAft>
            <a:buChar char="•"/>
          </a:pPr>
          <a:r>
            <a:rPr lang="en-US" sz="2000" kern="1200"/>
            <a:t>Targeted Meetings</a:t>
          </a:r>
        </a:p>
        <a:p>
          <a:pPr marL="228600" lvl="1" indent="-228600" algn="l" defTabSz="889000">
            <a:lnSpc>
              <a:spcPct val="90000"/>
            </a:lnSpc>
            <a:spcBef>
              <a:spcPct val="0"/>
            </a:spcBef>
            <a:spcAft>
              <a:spcPct val="15000"/>
            </a:spcAft>
            <a:buChar char="•"/>
          </a:pPr>
          <a:r>
            <a:rPr lang="en-US" sz="2000" kern="1200"/>
            <a:t>Include community groups </a:t>
          </a:r>
        </a:p>
        <a:p>
          <a:pPr marL="228600" lvl="1" indent="-228600" algn="l" defTabSz="889000">
            <a:lnSpc>
              <a:spcPct val="90000"/>
            </a:lnSpc>
            <a:spcBef>
              <a:spcPct val="0"/>
            </a:spcBef>
            <a:spcAft>
              <a:spcPct val="15000"/>
            </a:spcAft>
            <a:buChar char="•"/>
          </a:pPr>
          <a:r>
            <a:rPr lang="en-US" sz="2000" kern="1200"/>
            <a:t>LEPC Website  / Printed Materials</a:t>
          </a:r>
        </a:p>
      </dsp:txBody>
      <dsp:txXfrm>
        <a:off x="0" y="6215608"/>
        <a:ext cx="7499319" cy="1827000"/>
      </dsp:txXfrm>
    </dsp:sp>
    <dsp:sp modelId="{D75F1D1C-B6E0-4E37-9214-C6F32A195729}">
      <dsp:nvSpPr>
        <dsp:cNvPr id="0" name=""/>
        <dsp:cNvSpPr/>
      </dsp:nvSpPr>
      <dsp:spPr>
        <a:xfrm>
          <a:off x="374965" y="5920408"/>
          <a:ext cx="5249523" cy="59040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8419" tIns="0" rIns="198419" bIns="0" numCol="1" spcCol="1270" anchor="ctr" anchorCtr="0">
          <a:noAutofit/>
        </a:bodyPr>
        <a:lstStyle/>
        <a:p>
          <a:pPr marL="0" lvl="0" indent="0" algn="l" defTabSz="889000">
            <a:lnSpc>
              <a:spcPct val="90000"/>
            </a:lnSpc>
            <a:spcBef>
              <a:spcPct val="0"/>
            </a:spcBef>
            <a:spcAft>
              <a:spcPct val="35000"/>
            </a:spcAft>
            <a:buNone/>
          </a:pPr>
          <a:r>
            <a:rPr lang="en-US" sz="2000" b="1" kern="1200"/>
            <a:t>Educate Public &amp; Businesses</a:t>
          </a:r>
          <a:endParaRPr lang="en-US" sz="2000" kern="1200"/>
        </a:p>
      </dsp:txBody>
      <dsp:txXfrm>
        <a:off x="403786" y="5949229"/>
        <a:ext cx="5191881"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6" tIns="46588" rIns="93176" bIns="46588" rtlCol="0"/>
          <a:lstStyle>
            <a:lvl1pPr algn="r">
              <a:defRPr sz="1200"/>
            </a:lvl1pPr>
          </a:lstStyle>
          <a:p>
            <a:fld id="{DB693B22-60B4-4521-BF44-5FBB44150C17}" type="datetimeFigureOut">
              <a:rPr lang="en-US" smtClean="0"/>
              <a:t>12/7/2023</a:t>
            </a:fld>
            <a:endParaRPr lang="en-US"/>
          </a:p>
        </p:txBody>
      </p:sp>
      <p:sp>
        <p:nvSpPr>
          <p:cNvPr id="4" name="Footer Placeholder 3"/>
          <p:cNvSpPr>
            <a:spLocks noGrp="1"/>
          </p:cNvSpPr>
          <p:nvPr>
            <p:ph type="ftr" sz="quarter" idx="2"/>
          </p:nvPr>
        </p:nvSpPr>
        <p:spPr>
          <a:xfrm>
            <a:off x="0" y="8829968"/>
            <a:ext cx="3037840" cy="466433"/>
          </a:xfrm>
          <a:prstGeom prst="rect">
            <a:avLst/>
          </a:prstGeom>
        </p:spPr>
        <p:txBody>
          <a:bodyPr vert="horz" lIns="93176" tIns="46588" rIns="93176" bIns="46588"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76" tIns="46588" rIns="93176" bIns="46588" rtlCol="0" anchor="b"/>
          <a:lstStyle>
            <a:lvl1pPr algn="r">
              <a:defRPr sz="1200"/>
            </a:lvl1pPr>
          </a:lstStyle>
          <a:p>
            <a:fld id="{6B8C64EF-1923-45AA-93F6-14713C21EEC8}" type="slidenum">
              <a:rPr lang="en-US" smtClean="0"/>
              <a:t>‹#›</a:t>
            </a:fld>
            <a:endParaRPr lang="en-US"/>
          </a:p>
        </p:txBody>
      </p:sp>
    </p:spTree>
    <p:extLst>
      <p:ext uri="{BB962C8B-B14F-4D97-AF65-F5344CB8AC3E}">
        <p14:creationId xmlns:p14="http://schemas.microsoft.com/office/powerpoint/2010/main" val="2210402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6" tIns="46588" rIns="93176" bIns="46588" rtlCol="0"/>
          <a:lstStyle>
            <a:lvl1pPr algn="l">
              <a:defRPr sz="1200"/>
            </a:lvl1pPr>
          </a:lstStyle>
          <a:p>
            <a:endParaRPr kumimoji="1" lang="ja-JP" altLang="en-US"/>
          </a:p>
        </p:txBody>
      </p:sp>
      <p:sp>
        <p:nvSpPr>
          <p:cNvPr id="3" name="Date Placeholder 2"/>
          <p:cNvSpPr>
            <a:spLocks noGrp="1"/>
          </p:cNvSpPr>
          <p:nvPr>
            <p:ph type="dt" idx="1"/>
          </p:nvPr>
        </p:nvSpPr>
        <p:spPr>
          <a:xfrm>
            <a:off x="3970938" y="0"/>
            <a:ext cx="3037840" cy="466434"/>
          </a:xfrm>
          <a:prstGeom prst="rect">
            <a:avLst/>
          </a:prstGeom>
        </p:spPr>
        <p:txBody>
          <a:bodyPr vert="horz" lIns="93176" tIns="46588" rIns="93176" bIns="46588" rtlCol="0"/>
          <a:lstStyle>
            <a:lvl1pPr algn="r">
              <a:defRPr sz="1200"/>
            </a:lvl1pPr>
          </a:lstStyle>
          <a:p>
            <a:fld id="{B214B700-E454-4935-A6FA-FD6D01281268}" type="datetimeFigureOut">
              <a:rPr kumimoji="1" lang="ja-JP" altLang="en-US" smtClean="0"/>
              <a:t>2023/12/7</a:t>
            </a:fld>
            <a:endParaRPr kumimoji="1" lang="ja-JP" alt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6" tIns="46588" rIns="93176" bIns="46588" rtlCol="0" anchor="ctr"/>
          <a:lstStyle/>
          <a:p>
            <a:endParaRPr lang="ja-JP" alt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6" tIns="46588" rIns="93176" bIns="46588" rtlCol="0"/>
          <a:lstStyle/>
          <a:p>
            <a:pPr lvl="0"/>
            <a:r>
              <a:rPr kumimoji="1" lang="en-US" altLang="ja-JP"/>
              <a:t>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829968"/>
            <a:ext cx="3037840" cy="466433"/>
          </a:xfrm>
          <a:prstGeom prst="rect">
            <a:avLst/>
          </a:prstGeom>
        </p:spPr>
        <p:txBody>
          <a:bodyPr vert="horz" lIns="93176" tIns="46588" rIns="93176" bIns="46588"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6" tIns="46588" rIns="93176" bIns="46588" rtlCol="0" anchor="b"/>
          <a:lstStyle>
            <a:lvl1pPr algn="r">
              <a:defRPr sz="1200"/>
            </a:lvl1pPr>
          </a:lstStyle>
          <a:p>
            <a:fld id="{9BF180D7-54DB-4F7F-AE75-6A189328228B}" type="slidenum">
              <a:rPr kumimoji="1" lang="ja-JP" altLang="en-US" smtClean="0"/>
              <a:t>‹#›</a:t>
            </a:fld>
            <a:endParaRPr kumimoji="1" lang="ja-JP" altLang="en-US"/>
          </a:p>
        </p:txBody>
      </p:sp>
    </p:spTree>
    <p:extLst>
      <p:ext uri="{BB962C8B-B14F-4D97-AF65-F5344CB8AC3E}">
        <p14:creationId xmlns:p14="http://schemas.microsoft.com/office/powerpoint/2010/main" val="639940279"/>
      </p:ext>
    </p:extLst>
  </p:cSld>
  <p:clrMap bg1="lt1" tx1="dk1" bg2="lt2" tx2="dk2" accent1="accent1" accent2="accent2" accent3="accent3" accent4="accent4" accent5="accent5" accent6="accent6" hlink="hlink" folHlink="folHlink"/>
  <p:notesStyle>
    <a:lvl1pPr marL="0" algn="l" defTabSz="1371509" rtl="0" eaLnBrk="1" latinLnBrk="0" hangingPunct="1">
      <a:defRPr kumimoji="1" sz="1800" kern="1200">
        <a:solidFill>
          <a:schemeClr val="tx1"/>
        </a:solidFill>
        <a:latin typeface="+mn-lt"/>
        <a:ea typeface="+mn-ea"/>
        <a:cs typeface="+mn-cs"/>
      </a:defRPr>
    </a:lvl1pPr>
    <a:lvl2pPr marL="685754" algn="l" defTabSz="1371509" rtl="0" eaLnBrk="1" latinLnBrk="0" hangingPunct="1">
      <a:defRPr kumimoji="1" sz="1800" kern="1200">
        <a:solidFill>
          <a:schemeClr val="tx1"/>
        </a:solidFill>
        <a:latin typeface="+mn-lt"/>
        <a:ea typeface="+mn-ea"/>
        <a:cs typeface="+mn-cs"/>
      </a:defRPr>
    </a:lvl2pPr>
    <a:lvl3pPr marL="1371509" algn="l" defTabSz="1371509" rtl="0" eaLnBrk="1" latinLnBrk="0" hangingPunct="1">
      <a:defRPr kumimoji="1" sz="1800" kern="1200">
        <a:solidFill>
          <a:schemeClr val="tx1"/>
        </a:solidFill>
        <a:latin typeface="+mn-lt"/>
        <a:ea typeface="+mn-ea"/>
        <a:cs typeface="+mn-cs"/>
      </a:defRPr>
    </a:lvl3pPr>
    <a:lvl4pPr marL="2057263" algn="l" defTabSz="1371509" rtl="0" eaLnBrk="1" latinLnBrk="0" hangingPunct="1">
      <a:defRPr kumimoji="1" sz="1800" kern="1200">
        <a:solidFill>
          <a:schemeClr val="tx1"/>
        </a:solidFill>
        <a:latin typeface="+mn-lt"/>
        <a:ea typeface="+mn-ea"/>
        <a:cs typeface="+mn-cs"/>
      </a:defRPr>
    </a:lvl4pPr>
    <a:lvl5pPr marL="2743017" algn="l" defTabSz="1371509" rtl="0" eaLnBrk="1" latinLnBrk="0" hangingPunct="1">
      <a:defRPr kumimoji="1" sz="1800" kern="1200">
        <a:solidFill>
          <a:schemeClr val="tx1"/>
        </a:solidFill>
        <a:latin typeface="+mn-lt"/>
        <a:ea typeface="+mn-ea"/>
        <a:cs typeface="+mn-cs"/>
      </a:defRPr>
    </a:lvl5pPr>
    <a:lvl6pPr marL="3428771" algn="l" defTabSz="1371509" rtl="0" eaLnBrk="1" latinLnBrk="0" hangingPunct="1">
      <a:defRPr kumimoji="1" sz="1800" kern="1200">
        <a:solidFill>
          <a:schemeClr val="tx1"/>
        </a:solidFill>
        <a:latin typeface="+mn-lt"/>
        <a:ea typeface="+mn-ea"/>
        <a:cs typeface="+mn-cs"/>
      </a:defRPr>
    </a:lvl6pPr>
    <a:lvl7pPr marL="4114526" algn="l" defTabSz="1371509" rtl="0" eaLnBrk="1" latinLnBrk="0" hangingPunct="1">
      <a:defRPr kumimoji="1" sz="1800" kern="1200">
        <a:solidFill>
          <a:schemeClr val="tx1"/>
        </a:solidFill>
        <a:latin typeface="+mn-lt"/>
        <a:ea typeface="+mn-ea"/>
        <a:cs typeface="+mn-cs"/>
      </a:defRPr>
    </a:lvl7pPr>
    <a:lvl8pPr marL="4800280" algn="l" defTabSz="1371509" rtl="0" eaLnBrk="1" latinLnBrk="0" hangingPunct="1">
      <a:defRPr kumimoji="1" sz="1800" kern="1200">
        <a:solidFill>
          <a:schemeClr val="tx1"/>
        </a:solidFill>
        <a:latin typeface="+mn-lt"/>
        <a:ea typeface="+mn-ea"/>
        <a:cs typeface="+mn-cs"/>
      </a:defRPr>
    </a:lvl8pPr>
    <a:lvl9pPr marL="5486034" algn="l" defTabSz="1371509" rtl="0" eaLnBrk="1" latinLnBrk="0" hangingPunct="1">
      <a:defRPr kumimoji="1"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osha.gov/laws-regs/regulations/standardnumber/1910/1910.120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epa.gov/epcra/consolidated-list-list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mailto:diane.fowler@ecy.wa.gov"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mailto:epcra@ecy.wa.gov"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Welcome, we will get started in a few minutes. Please enter your Name and LEPC or Tribe you’re associated with in the chat.  We would also like to list the organization type you represent. For example, emergency management, print media or local health department.  This will be an interactive discussion and we will encourage participation. However, please keep your camera off and microphone muted until it’s time to contribute. </a:t>
            </a:r>
          </a:p>
          <a:p>
            <a:endParaRPr lang="en-US">
              <a:ea typeface="游ゴシック"/>
            </a:endParaRPr>
          </a:p>
          <a:p>
            <a:endParaRPr lang="en-US">
              <a:ea typeface="游ゴシック"/>
            </a:endParaRPr>
          </a:p>
          <a:p>
            <a:endParaRPr lang="en-US">
              <a:ea typeface="游ゴシック"/>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a:t>
            </a:fld>
            <a:endParaRPr kumimoji="1" lang="ja-JP" altLang="en-US"/>
          </a:p>
        </p:txBody>
      </p:sp>
    </p:spTree>
    <p:extLst>
      <p:ext uri="{BB962C8B-B14F-4D97-AF65-F5344CB8AC3E}">
        <p14:creationId xmlns:p14="http://schemas.microsoft.com/office/powerpoint/2010/main" val="3693271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8620" y="4473892"/>
            <a:ext cx="5937337" cy="3931072"/>
          </a:xfrm>
        </p:spPr>
        <p:txBody>
          <a:bodyPr/>
          <a:lstStyle/>
          <a:p>
            <a:r>
              <a:rPr lang="en-US"/>
              <a:t>For the Department of Ecology, the Spills Program and the Hazardous Waste and Toxics Reduction Program carry out specific responsibilities outlined in WAC 118-40.</a:t>
            </a:r>
          </a:p>
          <a:p>
            <a:endParaRPr lang="en-US"/>
          </a:p>
          <a:p>
            <a:r>
              <a:rPr lang="en-US"/>
              <a:t>The Spills program serves as advisor to SERC on:</a:t>
            </a:r>
            <a:endParaRPr lang="en-US" sz="1400"/>
          </a:p>
          <a:p>
            <a:pPr marL="285115" indent="-285115">
              <a:buFont typeface="Arial" panose="020B0604020202020204" pitchFamily="34" charset="0"/>
              <a:buChar char="•"/>
            </a:pPr>
            <a:r>
              <a:rPr lang="en-US"/>
              <a:t>Emergency spill response and environmental restoration issues</a:t>
            </a:r>
            <a:endParaRPr lang="en-US">
              <a:ea typeface="游ゴシック"/>
            </a:endParaRPr>
          </a:p>
          <a:p>
            <a:pPr marL="285115" indent="-285115">
              <a:buFont typeface="Arial" panose="020B0604020202020204" pitchFamily="34" charset="0"/>
              <a:buChar char="•"/>
            </a:pPr>
            <a:r>
              <a:rPr lang="en-US"/>
              <a:t>Emergency responder equipment and training needs at the state and local levels.</a:t>
            </a:r>
            <a:endParaRPr lang="en-US" sz="1400">
              <a:ea typeface="游ゴシック" panose="020F0502020204030204"/>
            </a:endParaRPr>
          </a:p>
          <a:p>
            <a:pPr marL="285115" indent="-285115">
              <a:buFont typeface="Arial" panose="020B0604020202020204" pitchFamily="34" charset="0"/>
              <a:buChar char="•"/>
            </a:pPr>
            <a:r>
              <a:rPr lang="en-US"/>
              <a:t>On-scene spill response and environmental needs at the state and local levels.</a:t>
            </a:r>
            <a:endParaRPr lang="en-US" sz="1400">
              <a:ea typeface="游ゴシック" panose="020F0502020204030204"/>
            </a:endParaRPr>
          </a:p>
          <a:p>
            <a:pPr lvl="0"/>
            <a:endParaRPr lang="en-US"/>
          </a:p>
          <a:p>
            <a:r>
              <a:rPr lang="en-US"/>
              <a:t>The Hazardous Waste and Toxics Reduction Program houses the EPCRA program. EPCRA staff serve as advisor to the SERC on:</a:t>
            </a:r>
            <a:endParaRPr lang="en-US" sz="1400"/>
          </a:p>
          <a:p>
            <a:pPr marL="285115" indent="-285115">
              <a:buFont typeface="Arial" panose="020B0604020202020204" pitchFamily="34" charset="0"/>
              <a:buChar char="•"/>
            </a:pPr>
            <a:r>
              <a:rPr lang="en-US"/>
              <a:t>Community right-to-know issues, and</a:t>
            </a:r>
            <a:endParaRPr lang="en-US">
              <a:ea typeface="游ゴシック"/>
            </a:endParaRPr>
          </a:p>
          <a:p>
            <a:pPr marL="285115" indent="-285115">
              <a:buFont typeface="Arial" panose="020B0604020202020204" pitchFamily="34" charset="0"/>
              <a:buChar char="•"/>
            </a:pPr>
            <a:r>
              <a:rPr lang="en-US"/>
              <a:t>Developing, implementing, and maintaining an EPCRA CRTK Program. This includes data</a:t>
            </a:r>
            <a:r>
              <a:rPr kumimoji="1" lang="en-US" kern="1200">
                <a:solidFill>
                  <a:schemeClr val="tx1"/>
                </a:solidFill>
                <a:effectLst/>
                <a:latin typeface="+mn-lt"/>
                <a:ea typeface="+mn-ea"/>
                <a:cs typeface="+mn-cs"/>
              </a:rPr>
              <a:t> management of reports, technical assistance to </a:t>
            </a:r>
            <a:r>
              <a:rPr lang="en-US"/>
              <a:t>businesses, and outreach</a:t>
            </a:r>
            <a:r>
              <a:rPr kumimoji="1" lang="en-US" kern="1200">
                <a:solidFill>
                  <a:schemeClr val="tx1"/>
                </a:solidFill>
                <a:effectLst/>
                <a:latin typeface="+mn-lt"/>
                <a:ea typeface="+mn-ea"/>
                <a:cs typeface="+mn-cs"/>
              </a:rPr>
              <a:t> to businesses and the public about EPCRA.</a:t>
            </a:r>
            <a:endParaRPr lang="en-US" sz="1400">
              <a:ea typeface="游ゴシック" panose="020F0502020204030204"/>
            </a:endParaRPr>
          </a:p>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10</a:t>
            </a:fld>
            <a:endParaRPr kumimoji="1" lang="ja-JP" altLang="en-US"/>
          </a:p>
        </p:txBody>
      </p:sp>
    </p:spTree>
    <p:extLst>
      <p:ext uri="{BB962C8B-B14F-4D97-AF65-F5344CB8AC3E}">
        <p14:creationId xmlns:p14="http://schemas.microsoft.com/office/powerpoint/2010/main" val="1411598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8620" y="4473892"/>
            <a:ext cx="5937337" cy="3931072"/>
          </a:xfrm>
        </p:spPr>
        <p:txBody>
          <a:bodyPr/>
          <a:lstStyle/>
          <a:p>
            <a:r>
              <a:rPr lang="en-US"/>
              <a:t>The Washington State Patrol serves as advisor to SERC on:</a:t>
            </a:r>
          </a:p>
          <a:p>
            <a:pPr marL="285750" indent="-285750">
              <a:buFont typeface="Arial"/>
              <a:buChar char="•"/>
            </a:pPr>
            <a:r>
              <a:rPr lang="en-US"/>
              <a:t>Emergency response and coordination of on-scene activities on state and interstate highways and other areas where it has been designated as the incident command agency.</a:t>
            </a:r>
            <a:endParaRPr lang="en-US">
              <a:ea typeface="游ゴシック"/>
            </a:endParaRPr>
          </a:p>
          <a:p>
            <a:pPr marL="285750" indent="-285750">
              <a:buFont typeface="Arial"/>
              <a:buChar char="•"/>
            </a:pPr>
            <a:r>
              <a:rPr lang="en-US"/>
              <a:t>Provide first responder training and maintain related records for state hazardous materials training as authorized through Section 305 of EPCRA.</a:t>
            </a:r>
            <a:endParaRPr lang="en-US">
              <a:ea typeface="游ゴシック"/>
            </a:endParaRPr>
          </a:p>
          <a:p>
            <a:pPr marL="285750" indent="-285750">
              <a:buFont typeface="Arial"/>
              <a:buChar char="•"/>
            </a:pPr>
            <a:r>
              <a:rPr lang="en-US"/>
              <a:t>Serve as advisor for emergency responder equipment and training needs at the state and local levels.</a:t>
            </a:r>
            <a:endParaRPr lang="en-US">
              <a:ea typeface="游ゴシック" panose="020F0502020204030204"/>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11</a:t>
            </a:fld>
            <a:endParaRPr kumimoji="1" lang="ja-JP" altLang="en-US"/>
          </a:p>
        </p:txBody>
      </p:sp>
    </p:spTree>
    <p:extLst>
      <p:ext uri="{BB962C8B-B14F-4D97-AF65-F5344CB8AC3E}">
        <p14:creationId xmlns:p14="http://schemas.microsoft.com/office/powerpoint/2010/main" val="780620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8620" y="4473892"/>
            <a:ext cx="5937337" cy="3931072"/>
          </a:xfrm>
        </p:spPr>
        <p:txBody>
          <a:bodyPr/>
          <a:lstStyle/>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Under Washington Administrative code 118-40, EMD has 10 specific requirements. These requirements pertain to providing planning guidance and serving as a repository for plans, providing non-first responder training, providing administrative support for the SERC, managing the HMEP grant and managing hazardous material release reports in the Emergency Management Division Alert and Warning Center. The link at the bottom of this slide will take you to the full code describing all state and local responsibilities under EPCRA.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Optional facilitator possible engagement questions to participants:</a:t>
            </a:r>
          </a:p>
          <a:p>
            <a:pPr marL="0" marR="0" lvl="0" indent="0" algn="l" defTabSz="1371509" rtl="0" eaLnBrk="1" fontAlgn="auto" latinLnBrk="0" hangingPunct="1">
              <a:lnSpc>
                <a:spcPct val="107000"/>
              </a:lnSpc>
              <a:spcBef>
                <a:spcPts val="0"/>
              </a:spcBef>
              <a:spcAft>
                <a:spcPts val="800"/>
              </a:spcAft>
              <a:buClrTx/>
              <a:buSzTx/>
              <a:buFontTx/>
              <a:buNone/>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Any questions about the intent of EPCRA or the states' role? </a:t>
            </a:r>
          </a:p>
          <a:p>
            <a:pPr marL="0" marR="0" lvl="0" indent="0" algn="l" defTabSz="1371509" rtl="0" eaLnBrk="1" fontAlgn="auto" latinLnBrk="0" hangingPunct="1">
              <a:lnSpc>
                <a:spcPct val="107000"/>
              </a:lnSpc>
              <a:spcBef>
                <a:spcPts val="0"/>
              </a:spcBef>
              <a:spcAft>
                <a:spcPts val="800"/>
              </a:spcAft>
              <a:buClrTx/>
              <a:buSzTx/>
              <a:buFontTx/>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12</a:t>
            </a:fld>
            <a:endParaRPr kumimoji="1" lang="ja-JP" altLang="en-US"/>
          </a:p>
        </p:txBody>
      </p:sp>
    </p:spTree>
    <p:extLst>
      <p:ext uri="{BB962C8B-B14F-4D97-AF65-F5344CB8AC3E}">
        <p14:creationId xmlns:p14="http://schemas.microsoft.com/office/powerpoint/2010/main" val="1529413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00" dirty="0">
                <a:effectLst/>
                <a:latin typeface="Calibri"/>
                <a:ea typeface="Calibri" panose="020F0502020204030204" pitchFamily="34" charset="0"/>
                <a:cs typeface="Calibri"/>
              </a:rPr>
              <a:t>The SERC exists to support LEPC’s, and tribes meet EPCRA requirements. Staff from multiple state agencies support the SERC</a:t>
            </a:r>
            <a:r>
              <a:rPr lang="en-US" kern="100" dirty="0">
                <a:latin typeface="Calibri"/>
                <a:ea typeface="Calibri" panose="020F0502020204030204" pitchFamily="34" charset="0"/>
                <a:cs typeface="Calibri"/>
              </a:rPr>
              <a:t>. SERC </a:t>
            </a:r>
            <a:r>
              <a:rPr lang="en-US" sz="1800" kern="100" dirty="0">
                <a:effectLst/>
                <a:latin typeface="Calibri"/>
                <a:ea typeface="Calibri" panose="020F0502020204030204" pitchFamily="34" charset="0"/>
                <a:cs typeface="Calibri"/>
              </a:rPr>
              <a:t>membership </a:t>
            </a:r>
            <a:r>
              <a:rPr lang="en-US" kern="100" dirty="0">
                <a:latin typeface="Calibri"/>
                <a:ea typeface="Calibri" panose="020F0502020204030204" pitchFamily="34" charset="0"/>
                <a:cs typeface="Calibri"/>
              </a:rPr>
              <a:t>includes</a:t>
            </a:r>
            <a:r>
              <a:rPr lang="en-US" sz="1800" kern="100" dirty="0">
                <a:effectLst/>
                <a:latin typeface="Calibri"/>
                <a:ea typeface="Calibri" panose="020F0502020204030204" pitchFamily="34" charset="0"/>
                <a:cs typeface="Calibri"/>
              </a:rPr>
              <a:t> </a:t>
            </a:r>
            <a:r>
              <a:rPr lang="en-US" kern="100" dirty="0">
                <a:latin typeface="Calibri"/>
                <a:ea typeface="Calibri" panose="020F0502020204030204" pitchFamily="34" charset="0"/>
                <a:cs typeface="Calibri"/>
              </a:rPr>
              <a:t>tribes, </a:t>
            </a:r>
            <a:r>
              <a:rPr lang="en-US" sz="1800" kern="100" dirty="0">
                <a:effectLst/>
                <a:latin typeface="Calibri"/>
                <a:ea typeface="Calibri" panose="020F0502020204030204" pitchFamily="34" charset="0"/>
                <a:cs typeface="Calibri"/>
              </a:rPr>
              <a:t>local and state </a:t>
            </a:r>
            <a:r>
              <a:rPr lang="en-US" kern="100" dirty="0">
                <a:latin typeface="Calibri"/>
                <a:ea typeface="Calibri" panose="020F0502020204030204" pitchFamily="34" charset="0"/>
                <a:cs typeface="Calibri"/>
              </a:rPr>
              <a:t>representatives, federal partners, and private industry</a:t>
            </a:r>
            <a:r>
              <a:rPr lang="en-US" sz="1800" kern="100" dirty="0">
                <a:effectLst/>
                <a:latin typeface="Calibri"/>
                <a:ea typeface="Calibri" panose="020F0502020204030204" pitchFamily="34" charset="0"/>
                <a:cs typeface="Calibri"/>
              </a:rPr>
              <a:t>. One of the Commissions primary duties is to establish local emergency planning districts. There are currently 43 Districts, and the SERC has the authority to change these Districts at any time. This organization meets four times a year, two times in person and two times via Microsoft Teams. The SERC host three major events a year funded in whole or part by the HMEP Grant. This includes a LEPC/Tribal Conference and workshops on each side of the state. Resources, such as templates and links to training</a:t>
            </a:r>
            <a:r>
              <a:rPr lang="en-US" kern="100" dirty="0">
                <a:latin typeface="Calibri"/>
                <a:ea typeface="Calibri" panose="020F0502020204030204" pitchFamily="34" charset="0"/>
                <a:cs typeface="Calibri"/>
              </a:rPr>
              <a:t> </a:t>
            </a:r>
            <a:r>
              <a:rPr lang="en-US" sz="1800" kern="100" dirty="0">
                <a:effectLst/>
                <a:latin typeface="Calibri"/>
                <a:ea typeface="Calibri" panose="020F0502020204030204" pitchFamily="34" charset="0"/>
                <a:cs typeface="Calibri"/>
              </a:rPr>
              <a:t> are kept in the LEPC Online Toolbox.</a:t>
            </a:r>
            <a:r>
              <a:rPr lang="en-US" kern="100" dirty="0">
                <a:latin typeface="Calibri"/>
                <a:ea typeface="Calibri" panose="020F0502020204030204" pitchFamily="34" charset="0"/>
                <a:cs typeface="Calibri"/>
              </a:rPr>
              <a:t> </a:t>
            </a:r>
            <a:endParaRPr lang="en-US" sz="1800" kern="1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Calibri"/>
                <a:ea typeface="Calibri" panose="020F0502020204030204" pitchFamily="34" charset="0"/>
                <a:cs typeface="Calibri"/>
              </a:rPr>
              <a:t>Please see the Department of Ecology website for a current list of SERC members and The Washington State Military Department website for information on meetings and access to the toolbox. SERC Events are also listed on the SERC Training calendar.</a:t>
            </a:r>
            <a:r>
              <a:rPr lang="en-US" kern="100" dirty="0">
                <a:latin typeface="Calibri"/>
                <a:ea typeface="Calibri" panose="020F0502020204030204" pitchFamily="34" charset="0"/>
                <a:cs typeface="Calibri"/>
              </a:rPr>
              <a:t> </a:t>
            </a:r>
            <a:endParaRPr lang="en-US" sz="1800" kern="1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Reminder to facilitator to ask participants if they have questions:</a:t>
            </a:r>
          </a:p>
          <a:p>
            <a:pPr marL="0" marR="0" lvl="0" indent="0" algn="l" defTabSz="1371509" rtl="0" eaLnBrk="1" fontAlgn="auto" latinLnBrk="0" hangingPunct="1">
              <a:lnSpc>
                <a:spcPct val="107000"/>
              </a:lnSpc>
              <a:spcBef>
                <a:spcPts val="0"/>
              </a:spcBef>
              <a:spcAft>
                <a:spcPts val="800"/>
              </a:spcAft>
              <a:buClrTx/>
              <a:buSzTx/>
              <a:buFontTx/>
              <a:buNone/>
              <a:tabLst/>
              <a:defRPr/>
            </a:pPr>
            <a:endParaRPr lang="en-US" sz="18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our next Section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Add Name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will go over the Role and Responsibilities of LEPCs and TEPCs</a:t>
            </a:r>
          </a:p>
          <a:p>
            <a:pPr marL="0" marR="0" lvl="0" indent="0" algn="l" defTabSz="1371509" rtl="0" eaLnBrk="1" fontAlgn="auto" latinLnBrk="0" hangingPunct="1">
              <a:lnSpc>
                <a:spcPct val="107000"/>
              </a:lnSpc>
              <a:spcBef>
                <a:spcPts val="0"/>
              </a:spcBef>
              <a:spcAft>
                <a:spcPts val="80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13</a:t>
            </a:fld>
            <a:endParaRPr kumimoji="1" lang="ja-JP" altLang="en-US"/>
          </a:p>
        </p:txBody>
      </p:sp>
    </p:spTree>
    <p:extLst>
      <p:ext uri="{BB962C8B-B14F-4D97-AF65-F5344CB8AC3E}">
        <p14:creationId xmlns:p14="http://schemas.microsoft.com/office/powerpoint/2010/main" val="2755182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next Section, we are going to cover the roles and responsibilities of a LEPC or TEPC. </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14</a:t>
            </a:fld>
            <a:endParaRPr kumimoji="1" lang="ja-JP" altLang="en-US"/>
          </a:p>
        </p:txBody>
      </p:sp>
    </p:spTree>
    <p:extLst>
      <p:ext uri="{BB962C8B-B14F-4D97-AF65-F5344CB8AC3E}">
        <p14:creationId xmlns:p14="http://schemas.microsoft.com/office/powerpoint/2010/main" val="3902462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sz="3200" b="0" i="0">
              <a:solidFill>
                <a:srgbClr val="111111"/>
              </a:solidFill>
              <a:effectLst/>
              <a:latin typeface="-apple-system"/>
            </a:endParaRP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LEPCs exist to share information and better prepare their communities for a hazardous material incident. They do this by meeting the intent of EPCRA. In Washington State we encourage LEPCs to practice all-hazards emergency management and LEPCs may have a membership broader than the requirements in EPCRA. At a minimum LEPC membership needs to include the following representation:</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Elected state and local officials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Police, fire service, civil defense, and public health professionals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Environment, transportation, and hospital officials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Facility representatives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Representatives from community groups and the print and broadcast media</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 typeface="Arial" panose="020B0604020202020204" pitchFamily="34" charset="0"/>
              <a:buNone/>
              <a:tabLst>
                <a:tab pos="457200" algn="l"/>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In Washington State each LEPC has an appointed Local Emergency Coordinator. This role is filled by an employee of the local jurisdiction’s Emergency Management office. The Local Emergency Coordinators is a contact for the LEPC and ensures the requirements of EPCRA are met. In most cases this person has many roles in their emergency management position. </a:t>
            </a:r>
          </a:p>
          <a:p>
            <a:pPr marL="0" marR="0" lvl="0" indent="0" algn="l" defTabSz="1371509" rtl="0" eaLnBrk="1" fontAlgn="auto" latinLnBrk="0" hangingPunct="1">
              <a:lnSpc>
                <a:spcPct val="107000"/>
              </a:lnSpc>
              <a:spcBef>
                <a:spcPts val="0"/>
              </a:spcBef>
              <a:spcAft>
                <a:spcPts val="800"/>
              </a:spcAft>
              <a:buClrTx/>
              <a:buSzTx/>
              <a:buFont typeface="Arial" panose="020B0604020202020204" pitchFamily="34" charset="0"/>
              <a:buNone/>
              <a:tabLst>
                <a:tab pos="457200" algn="l"/>
              </a:tabLst>
              <a:defRP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 typeface="Arial" panose="020B0604020202020204" pitchFamily="34" charset="0"/>
              <a:buNone/>
              <a:tabLst>
                <a:tab pos="457200" algn="l"/>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Often the burden of finding appropriate member ship for LEPCS is placed on the Community Coordinator. Any member of the LEPC can help find and maintain membership. For example: If you LEPC has not had anyone from Print and broadcast Media attending meetings and some one from a local paper attends a meeting, make them feel welcome and let them know they would add value to the LEPC by sharing valuable information with the public even before any incident occurs. </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Arial" panose="020B0604020202020204" pitchFamily="34" charset="0"/>
              <a:buNone/>
              <a:tabLst>
                <a:tab pos="457200" algn="l"/>
              </a:tabLs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l">
              <a:buFont typeface="Arial" panose="020B0604020202020204" pitchFamily="34" charset="0"/>
              <a:buNone/>
            </a:pPr>
            <a:endParaRPr lang="en-US" sz="3200" b="0" i="0">
              <a:solidFill>
                <a:srgbClr val="111111"/>
              </a:solidFill>
              <a:effectLst/>
              <a:latin typeface="-apple-system"/>
            </a:endParaRPr>
          </a:p>
        </p:txBody>
      </p:sp>
      <p:sp>
        <p:nvSpPr>
          <p:cNvPr id="4" name="Slide Number Placeholder 3"/>
          <p:cNvSpPr>
            <a:spLocks noGrp="1"/>
          </p:cNvSpPr>
          <p:nvPr>
            <p:ph type="sldNum" sz="quarter" idx="5"/>
          </p:nvPr>
        </p:nvSpPr>
        <p:spPr/>
        <p:txBody>
          <a:bodyPr/>
          <a:lstStyle/>
          <a:p>
            <a:fld id="{6CC64AF2-A3CB-45D5-8C07-C0DA2726E4AA}" type="slidenum">
              <a:rPr lang="en-US" smtClean="0"/>
              <a:t>15</a:t>
            </a:fld>
            <a:endParaRPr lang="en-US"/>
          </a:p>
        </p:txBody>
      </p:sp>
    </p:spTree>
    <p:extLst>
      <p:ext uri="{BB962C8B-B14F-4D97-AF65-F5344CB8AC3E}">
        <p14:creationId xmlns:p14="http://schemas.microsoft.com/office/powerpoint/2010/main" val="2971210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Before we start discussing the responsibilities of an LEPC or TEPC, It’s important to note that LEPCs have a lot of responsibilities and limited resources. Please keep in mind that your Community Coordinator may have multiple duties in their role in Emergency Management and will not have the time or specific expertise to do all the tasks an LEPC requires. During this presentation, please think about what knowledge, skills, and resources you bring to your LEPC and how you can contribute to protecting your community. The most successful LEPCs in Washington have equal engagement among members and share the burden of tasks.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concept of what an LEPC or TEPC should do is simple. However, when you think about the list of task, this can be a bit intimidating. If you are reenergizing your LEPC, please start small and know you don’t have to do everything at once.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Task Include:</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a:t>• Conduct regular meetings to address all pertinent issues. </a:t>
            </a:r>
          </a:p>
          <a:p>
            <a:pPr marL="0" marR="0">
              <a:lnSpc>
                <a:spcPct val="107000"/>
              </a:lnSpc>
              <a:spcBef>
                <a:spcPts val="0"/>
              </a:spcBef>
              <a:spcAft>
                <a:spcPts val="800"/>
              </a:spcAft>
            </a:pPr>
            <a:r>
              <a:rPr lang="en-US"/>
              <a:t>• Develop and maintain an inventory of known hazardous chemicals. </a:t>
            </a:r>
          </a:p>
          <a:p>
            <a:pPr marL="0" marR="0">
              <a:lnSpc>
                <a:spcPct val="107000"/>
              </a:lnSpc>
              <a:spcBef>
                <a:spcPts val="0"/>
              </a:spcBef>
              <a:spcAft>
                <a:spcPts val="800"/>
              </a:spcAft>
            </a:pPr>
            <a:r>
              <a:rPr lang="en-US"/>
              <a:t>• Develop and update a hazard/risk analysis. </a:t>
            </a:r>
          </a:p>
          <a:p>
            <a:pPr marL="0" marR="0">
              <a:lnSpc>
                <a:spcPct val="107000"/>
              </a:lnSpc>
              <a:spcBef>
                <a:spcPts val="0"/>
              </a:spcBef>
              <a:spcAft>
                <a:spcPts val="800"/>
              </a:spcAft>
            </a:pPr>
            <a:r>
              <a:rPr lang="en-US"/>
              <a:t>• Develop and periodically update emergency response procedures for off-site emergency response personnel. </a:t>
            </a:r>
          </a:p>
          <a:p>
            <a:pPr marL="0" marR="0">
              <a:lnSpc>
                <a:spcPct val="107000"/>
              </a:lnSpc>
              <a:spcBef>
                <a:spcPts val="0"/>
              </a:spcBef>
              <a:spcAft>
                <a:spcPts val="800"/>
              </a:spcAft>
            </a:pPr>
            <a:r>
              <a:rPr lang="en-US"/>
              <a:t>• Identify private/public sector resources available to deal with hazardous chemical emergencies. </a:t>
            </a:r>
          </a:p>
          <a:p>
            <a:pPr marL="0" marR="0">
              <a:lnSpc>
                <a:spcPct val="107000"/>
              </a:lnSpc>
              <a:spcBef>
                <a:spcPts val="0"/>
              </a:spcBef>
              <a:spcAft>
                <a:spcPts val="800"/>
              </a:spcAft>
            </a:pPr>
            <a:r>
              <a:rPr lang="en-US"/>
              <a:t>• Review, process and respond to requests from the public for pertinent information. </a:t>
            </a:r>
          </a:p>
          <a:p>
            <a:pPr marL="0" marR="0">
              <a:lnSpc>
                <a:spcPct val="107000"/>
              </a:lnSpc>
              <a:spcBef>
                <a:spcPts val="0"/>
              </a:spcBef>
              <a:spcAft>
                <a:spcPts val="800"/>
              </a:spcAft>
            </a:pPr>
            <a:r>
              <a:rPr lang="en-US"/>
              <a:t>• Review, maintain and process all appropriate reports and records as required by law. </a:t>
            </a:r>
          </a:p>
          <a:p>
            <a:pPr marL="0" marR="0">
              <a:lnSpc>
                <a:spcPct val="107000"/>
              </a:lnSpc>
              <a:spcBef>
                <a:spcPts val="0"/>
              </a:spcBef>
              <a:spcAft>
                <a:spcPts val="800"/>
              </a:spcAft>
            </a:pPr>
            <a:r>
              <a:rPr lang="en-US"/>
              <a:t>• Develop and periodically update emergency warning procedures and evacuation plans. </a:t>
            </a:r>
          </a:p>
          <a:p>
            <a:pPr marL="0" marR="0">
              <a:lnSpc>
                <a:spcPct val="107000"/>
              </a:lnSpc>
              <a:spcBef>
                <a:spcPts val="0"/>
              </a:spcBef>
              <a:spcAft>
                <a:spcPts val="800"/>
              </a:spcAft>
            </a:pPr>
            <a:r>
              <a:rPr lang="en-US"/>
              <a:t>• Coordinate training programs on hazardous chemical safety and emergency response procedures. </a:t>
            </a:r>
          </a:p>
          <a:p>
            <a:pPr marL="0" marR="0">
              <a:lnSpc>
                <a:spcPct val="107000"/>
              </a:lnSpc>
              <a:spcBef>
                <a:spcPts val="0"/>
              </a:spcBef>
              <a:spcAft>
                <a:spcPts val="800"/>
              </a:spcAft>
            </a:pPr>
            <a:r>
              <a:rPr lang="en-US"/>
              <a:t>• Coordinate emergency response exercises. </a:t>
            </a:r>
          </a:p>
          <a:p>
            <a:pPr marL="0" marR="0">
              <a:lnSpc>
                <a:spcPct val="107000"/>
              </a:lnSpc>
              <a:spcBef>
                <a:spcPts val="0"/>
              </a:spcBef>
              <a:spcAft>
                <a:spcPts val="800"/>
              </a:spcAft>
            </a:pPr>
            <a:r>
              <a:rPr lang="en-US"/>
              <a:t>• Provide expertise and compliance assistance to industries and businesses upon request. </a:t>
            </a:r>
          </a:p>
          <a:p>
            <a:pPr marL="0" marR="0">
              <a:lnSpc>
                <a:spcPct val="107000"/>
              </a:lnSpc>
              <a:spcBef>
                <a:spcPts val="0"/>
              </a:spcBef>
              <a:spcAft>
                <a:spcPts val="800"/>
              </a:spcAft>
            </a:pPr>
            <a:r>
              <a:rPr lang="en-US"/>
              <a:t>• Educate citizens in the community on what to do during an emergency. </a:t>
            </a:r>
          </a:p>
          <a:p>
            <a:pPr marL="0" marR="0">
              <a:lnSpc>
                <a:spcPct val="107000"/>
              </a:lnSpc>
              <a:spcBef>
                <a:spcPts val="0"/>
              </a:spcBef>
              <a:spcAft>
                <a:spcPts val="800"/>
              </a:spcAft>
            </a:pPr>
            <a:r>
              <a:rPr lang="en-US"/>
              <a:t>• Receive, maintain and disseminate emerging legislation relating to hazardous chemicals.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Reminder to facilitator to ask participants if they have questions: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CC64AF2-A3CB-45D5-8C07-C0DA2726E4AA}" type="slidenum">
              <a:rPr lang="en-US" smtClean="0"/>
              <a:t>16</a:t>
            </a:fld>
            <a:endParaRPr lang="en-US"/>
          </a:p>
        </p:txBody>
      </p:sp>
    </p:spTree>
    <p:extLst>
      <p:ext uri="{BB962C8B-B14F-4D97-AF65-F5344CB8AC3E}">
        <p14:creationId xmlns:p14="http://schemas.microsoft.com/office/powerpoint/2010/main" val="3070399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According to the Environment Protection Agency (EPA), for </a:t>
            </a:r>
            <a:r>
              <a:rPr lang="en-US" b="0" i="0" dirty="0">
                <a:solidFill>
                  <a:srgbClr val="1B1B1B"/>
                </a:solidFill>
                <a:effectLst/>
                <a:latin typeface="Source Sans Pro Web"/>
              </a:rPr>
              <a:t>facilities located in on tribal land, the chief executive officer of the tribe is responsible for appointment of a Tribal Emergency Response Commission (TERC). A Tribal Emergency Response Commission (TERC) has similar responsibilities as a State Emergency Response Commission (SERC). Tribes may enter into a cooperative agreements with other tribes, or with the state(s) within which its lands are located to achieve a workable EPCRA program. Tribes that have entered into cooperative agreements should submit a copy of the signed agreement to the EPA </a:t>
            </a:r>
            <a:r>
              <a:rPr lang="en-US" b="0" i="0" u="none" dirty="0">
                <a:solidFill>
                  <a:srgbClr val="1B1B1B"/>
                </a:solidFill>
                <a:effectLst/>
                <a:latin typeface="Source Sans Pro Web"/>
              </a:rPr>
              <a:t>Regional office for their location. This is per 55 Federal Register FR 30641 as of July 26, 1990. </a:t>
            </a:r>
            <a:r>
              <a:rPr lang="en-US" b="0" i="0" u="none" dirty="0">
                <a:solidFill>
                  <a:srgbClr val="005EA2"/>
                </a:solidFill>
                <a:effectLst/>
                <a:latin typeface="Source Sans Pro Web"/>
              </a:rPr>
              <a:t>A link is located on this slide. </a:t>
            </a:r>
            <a:endParaRPr lang="en-US" b="0" i="0" u="none" dirty="0">
              <a:solidFill>
                <a:srgbClr val="1B1B1B"/>
              </a:solidFill>
              <a:effectLst/>
              <a:latin typeface="Source Sans Pro Web"/>
            </a:endParaRPr>
          </a:p>
          <a:p>
            <a:endParaRPr lang="en-US" dirty="0"/>
          </a:p>
          <a:p>
            <a:r>
              <a:rPr lang="en-US" dirty="0"/>
              <a:t>For the purpose of this presentation, we are referring to Washington State tribal and Nations partners as Tribal Emergency Planning Committees (TEPCs) because this is the current terminology used during national presentations and in EPA Documents. It is up to the Tribal or Nation Partners to determine how they meet EPCRA. to In Washington State all the support and resources available to LEPCs are also available to TEPCs. We highly encourage our LEPC to work closely with the Tribes and Nation Partners. </a:t>
            </a:r>
          </a:p>
          <a:p>
            <a:endParaRPr lang="en-US" dirty="0"/>
          </a:p>
          <a:p>
            <a:pPr marL="0" marR="0" lvl="0" indent="0" algn="l" defTabSz="1371509" rtl="0" eaLnBrk="1" fontAlgn="auto" latinLnBrk="0" hangingPunct="1">
              <a:lnSpc>
                <a:spcPct val="100000"/>
              </a:lnSpc>
              <a:spcBef>
                <a:spcPts val="0"/>
              </a:spcBef>
              <a:spcAft>
                <a:spcPts val="0"/>
              </a:spcAft>
              <a:buClrTx/>
              <a:buSzTx/>
              <a:buFontTx/>
              <a:buNone/>
              <a:tabLst/>
              <a:defRPr/>
            </a:pP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Reminder to facilitator to ask participants if they have questions: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pPr marL="0" marR="0" lvl="0" indent="0" algn="l" defTabSz="1371509"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will now turn this presentation over to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Add Name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who will go over EPCRA Reporting. </a:t>
            </a:r>
          </a:p>
          <a:p>
            <a:endParaRPr lang="en-US" dirty="0"/>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17</a:t>
            </a:fld>
            <a:endParaRPr kumimoji="1" lang="ja-JP" altLang="en-US"/>
          </a:p>
        </p:txBody>
      </p:sp>
    </p:spTree>
    <p:extLst>
      <p:ext uri="{BB962C8B-B14F-4D97-AF65-F5344CB8AC3E}">
        <p14:creationId xmlns:p14="http://schemas.microsoft.com/office/powerpoint/2010/main" val="3891481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EPCRA is a federal law, and its goal is to protect public health, safety, and the environment from chemical hazards. It does this through reports and notifications that provide information used to help communities plan and prepare for chemical emergencies.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734569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3152" y="4473892"/>
            <a:ext cx="6288065" cy="4219171"/>
          </a:xfrm>
        </p:spPr>
        <p:txBody>
          <a:bodyPr/>
          <a:lstStyle/>
          <a:p>
            <a:r>
              <a:rPr lang="en-US"/>
              <a:t>These are EPCRA’s key reports. These reports provide information that support:</a:t>
            </a:r>
          </a:p>
          <a:p>
            <a:pPr marL="285115" indent="-285115">
              <a:buFont typeface="Arial" panose="020B0604020202020204" pitchFamily="34" charset="0"/>
              <a:buChar char="•"/>
            </a:pPr>
            <a:r>
              <a:rPr lang="en-US"/>
              <a:t>Emergency planning and notification.</a:t>
            </a:r>
            <a:endParaRPr lang="en-US">
              <a:ea typeface="游ゴシック"/>
            </a:endParaRPr>
          </a:p>
          <a:p>
            <a:pPr marL="285115" indent="-285115">
              <a:buFont typeface="Arial" panose="020B0604020202020204" pitchFamily="34" charset="0"/>
              <a:buChar char="•"/>
            </a:pPr>
            <a:r>
              <a:rPr lang="en-US"/>
              <a:t>Notification of chemical releases that are accidental and that can expose neighboring businesses and the community.</a:t>
            </a:r>
            <a:endParaRPr lang="en-US">
              <a:ea typeface="游ゴシック"/>
            </a:endParaRPr>
          </a:p>
          <a:p>
            <a:pPr marL="285115" indent="-285115">
              <a:buFont typeface="Arial" panose="020B0604020202020204" pitchFamily="34" charset="0"/>
              <a:buChar char="•"/>
            </a:pPr>
            <a:r>
              <a:rPr lang="en-US"/>
              <a:t>Identification of chemical hazards present at a business.</a:t>
            </a:r>
            <a:endParaRPr lang="en-US">
              <a:ea typeface="游ゴシック"/>
            </a:endParaRPr>
          </a:p>
          <a:p>
            <a:pPr marL="285115" indent="-285115">
              <a:buFont typeface="Arial" panose="020B0604020202020204" pitchFamily="34" charset="0"/>
              <a:buChar char="•"/>
            </a:pPr>
            <a:r>
              <a:rPr lang="en-US"/>
              <a:t>And, in the case of the Toxics Release Inventory, or TRI, identification of toxic chemicals that may be released during the year, both as accidental releases and release that occur as part of normal business operations. TRI data show chemical releases to air, land, and water and also how chemical waste is managed or disposed.</a:t>
            </a:r>
            <a:endParaRPr lang="en-US">
              <a:ea typeface="游ゴシック"/>
            </a:endParaRPr>
          </a:p>
          <a:p>
            <a:r>
              <a:rPr lang="en-US"/>
              <a:t>The Dept. Of Ecology manages all of these reports on behalf of the SERC.</a:t>
            </a:r>
            <a:endParaRPr lang="en-US">
              <a:ea typeface="游ゴシック"/>
            </a:endParaRPr>
          </a:p>
          <a:p>
            <a:endParaRPr lang="en-US"/>
          </a:p>
        </p:txBody>
      </p:sp>
      <p:sp>
        <p:nvSpPr>
          <p:cNvPr id="4" name="Slide Number Placeholder 3"/>
          <p:cNvSpPr>
            <a:spLocks noGrp="1"/>
          </p:cNvSpPr>
          <p:nvPr>
            <p:ph type="sldNum" sz="quarter" idx="10"/>
          </p:nvPr>
        </p:nvSpPr>
        <p:spPr>
          <a:xfrm>
            <a:off x="4077018" y="8804034"/>
            <a:ext cx="3037840" cy="46643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041973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07000"/>
              </a:lnSpc>
              <a:spcBef>
                <a:spcPts val="0"/>
              </a:spcBef>
              <a:spcAft>
                <a:spcPts val="800"/>
              </a:spcAft>
            </a:pPr>
            <a:r>
              <a:rPr lang="en-US" sz="1800" kern="0">
                <a:effectLst/>
                <a:latin typeface="Segoe UI" panose="020B0502040204020203" pitchFamily="34" charset="0"/>
                <a:ea typeface="Times New Roman" panose="02020603050405020304" pitchFamily="18" charset="0"/>
                <a:cs typeface="Times New Roman" panose="02020603050405020304" pitchFamily="18" charset="0"/>
              </a:rPr>
              <a:t>Welcome. This presentation, entitled Washington State Local Emergency Planning Committee (LEPC) / Tribal Emergency Planning Committee (TEPC) 101, is intended for LEPC, TEPC  or Washington State Emergency Response Commission (SERC) members who would like to gain an understanding of the roles and responsibilities in meeting the intent of the Emergency Planning and Community Right-to-know Act (EPCRA). It is presented by SERC support staff and intended to precede another presentation Entitled, Washington State LEPC/TEPC 102, that will dive more into the administrative aspects of meeting EPCRA requirements. </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07000"/>
              </a:lnSpc>
              <a:spcBef>
                <a:spcPts val="0"/>
              </a:spcBef>
              <a:spcAft>
                <a:spcPts val="800"/>
              </a:spcAft>
            </a:pP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07000"/>
              </a:lnSpc>
              <a:spcBef>
                <a:spcPts val="0"/>
              </a:spcBef>
              <a:spcAft>
                <a:spcPts val="800"/>
              </a:spcAft>
            </a:pPr>
            <a:r>
              <a:rPr lang="en-US" sz="1800" kern="0">
                <a:effectLst/>
                <a:latin typeface="Segoe UI" panose="020B0502040204020203" pitchFamily="34" charset="0"/>
                <a:ea typeface="Times New Roman" panose="02020603050405020304" pitchFamily="18" charset="0"/>
                <a:cs typeface="Times New Roman" panose="02020603050405020304" pitchFamily="18" charset="0"/>
              </a:rPr>
              <a:t>Please keep your microphone muted and video turned off unless you are speaking. Feel free to use the raise hand function or chat function at any time during the presentation to ask questions and make comments. This is an interactive presentation, and your questions and comments are welcome. Please enter your name, LEPC or Tribe you are affiliated with in the chat. Please be aware that this presentation will be recorded for future use and will be made available. Also, after we finish today, please fill out the survey to help improve future presentations.  </a:t>
            </a:r>
            <a:endParaRPr lang="en-US" sz="1800" i="0" kern="10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07000"/>
              </a:lnSpc>
              <a:spcBef>
                <a:spcPts val="0"/>
              </a:spcBef>
              <a:spcAft>
                <a:spcPts val="800"/>
              </a:spcAft>
            </a:pPr>
            <a:endParaRPr lang="en-US" sz="1800" i="0" kern="10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a:lnSpc>
                <a:spcPct val="107000"/>
              </a:lnSpc>
              <a:spcBef>
                <a:spcPts val="0"/>
              </a:spcBef>
              <a:spcAft>
                <a:spcPts val="800"/>
              </a:spcAft>
            </a:pPr>
            <a:r>
              <a:rPr lang="en-US" sz="1800" i="1" kern="0">
                <a:effectLst/>
                <a:latin typeface="Segoe UI" panose="020B0502040204020203" pitchFamily="34" charset="0"/>
                <a:ea typeface="Times New Roman" panose="02020603050405020304" pitchFamily="18" charset="0"/>
                <a:cs typeface="Times New Roman" panose="02020603050405020304" pitchFamily="18" charset="0"/>
              </a:rPr>
              <a:t>Optional facilitator possible engagement questions to participants: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i="1" kern="0">
                <a:effectLst/>
                <a:latin typeface="Segoe UI" panose="020B0502040204020203" pitchFamily="34" charset="0"/>
                <a:ea typeface="Times New Roman" panose="02020603050405020304" pitchFamily="18" charset="0"/>
                <a:cs typeface="Times New Roman" panose="02020603050405020304" pitchFamily="18" charset="0"/>
              </a:rPr>
              <a:t>-Using the raise hand function, please raise your hand if you are an LEPC Community Coordinator.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a:t>
            </a:fld>
            <a:endParaRPr kumimoji="1" lang="ja-JP" altLang="en-US"/>
          </a:p>
        </p:txBody>
      </p:sp>
    </p:spTree>
    <p:extLst>
      <p:ext uri="{BB962C8B-B14F-4D97-AF65-F5344CB8AC3E}">
        <p14:creationId xmlns:p14="http://schemas.microsoft.com/office/powerpoint/2010/main" val="680778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3152" y="4473892"/>
            <a:ext cx="6288065" cy="4219171"/>
          </a:xfrm>
        </p:spPr>
        <p:txBody>
          <a:bodyPr/>
          <a:lstStyle/>
          <a:p>
            <a:r>
              <a:rPr lang="en-US"/>
              <a:t>One way to think about these reports is by category, either as one-time notification or an annual report. </a:t>
            </a:r>
          </a:p>
          <a:p>
            <a:r>
              <a:rPr lang="en-US"/>
              <a:t>For example, under Section 311, businesses must notify the SERC (or Tribal Emergency Response Commision, if the business is on tribal lands), their LEPC or tribal equivalent, and their fire department within 90 days when a chemical that meets the reporting threshold is first brought on site. If that chemical is also an extremely hazardous substance, or EHS, that business has the additional responsibility, under Section 302, to notify within 60 days who their facility emergency coordinator is. </a:t>
            </a:r>
            <a:endParaRPr lang="en-US">
              <a:ea typeface="游ゴシック"/>
            </a:endParaRPr>
          </a:p>
          <a:p>
            <a:r>
              <a:rPr lang="en-US"/>
              <a:t>Under Section 304, businesses must notify if a chemical is released that could go beyond their facility boundaries and expose others.</a:t>
            </a:r>
            <a:endParaRPr lang="en-US">
              <a:ea typeface="游ゴシック"/>
            </a:endParaRPr>
          </a:p>
          <a:p>
            <a:r>
              <a:rPr lang="en-US"/>
              <a:t>There are two main annual reports – the Tier Two, due March 1 and the Toxics Release Inventory, or TRI report, due July 1.  The Tier Two provides information about the quantity, types, and hazards of chemicals that businesses have or store on site. This information is used primarily for emergency planning and by first responders when responding to an emergency, such as a fire.</a:t>
            </a:r>
            <a:endParaRPr lang="en-US">
              <a:ea typeface="游ゴシック"/>
            </a:endParaRPr>
          </a:p>
          <a:p>
            <a:r>
              <a:rPr lang="en-US"/>
              <a:t>The TRI report is due July 1, and it provides information about chemicals a business uses and how these chemicals might be released to air, land and water, both as accidental releases and releases that occur as part of normal business operations. TRI also tells us how facilities are managing these chemicals through recycling, energy recovery, and treatment, or if they are transferring these chemicals off site for someone else to dispose or manage. </a:t>
            </a:r>
            <a:endParaRPr lang="en-US">
              <a:ea typeface="游ゴシック"/>
            </a:endParaRPr>
          </a:p>
        </p:txBody>
      </p:sp>
      <p:sp>
        <p:nvSpPr>
          <p:cNvPr id="4" name="Slide Number Placeholder 3"/>
          <p:cNvSpPr>
            <a:spLocks noGrp="1"/>
          </p:cNvSpPr>
          <p:nvPr>
            <p:ph type="sldNum" sz="quarter" idx="10"/>
          </p:nvPr>
        </p:nvSpPr>
        <p:spPr>
          <a:xfrm>
            <a:off x="4077018" y="8804034"/>
            <a:ext cx="3037840" cy="46643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099147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E4874F-DD87-49ED-B53A-2DBF1CC4C704}" type="slidenum">
              <a:rPr kumimoji="0"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w="9525"/>
        </p:spPr>
        <p:txBody>
          <a:bodyPr/>
          <a:lstStyle/>
          <a:p>
            <a:pPr>
              <a:defRPr/>
            </a:pPr>
            <a:r>
              <a:rPr lang="en-US"/>
              <a:t>Next, I'd like to go into more detail about the annual Tier Two report. A business is required to submit an annual Tier Two report if they have a chemical or product that requires an Safety Data Sheet, or SDS (meaning, it contains a hazardous substance under OSHA's Hazardous Communication Standard</a:t>
            </a:r>
            <a:r>
              <a:rPr lang="en-US" b="0" i="0" u="none" strike="noStrike" baseline="0"/>
              <a:t>) </a:t>
            </a:r>
            <a:r>
              <a:rPr lang="en-US"/>
              <a:t>and they have quantities that meet the reporting threshold. For most chemicals or products, the threshold is 10,000 pounds. For some chemicals, considered to be extremely hazardous substances, or EHS, the threshold is lower. </a:t>
            </a:r>
            <a:r>
              <a:rPr lang="en-US" u="sng">
                <a:hlinkClick r:id="rId3"/>
              </a:rPr>
              <a:t>https://www.osha.gov/laws-regs/regulations/standardnumber/1910/1910.1200</a:t>
            </a:r>
            <a:endParaRPr lang="en-US"/>
          </a:p>
          <a:p>
            <a:pPr lvl="1"/>
            <a:endParaRPr lang="en-US">
              <a:latin typeface="Gill Sans MT" panose="020B0502020104020203"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EPA publishes a List, commonly referred to as the "List of Lists." Not all chemicals are on this list, but all EHS chemicals are. You can reference this list to find out if your chemical is considered an EHS and find it's reporting threshold. There are currently 360 chemicals that are designated EHS. Commonly reported EHSs in Washington include chlorine, ammonia, and sulfuric acid.  </a:t>
            </a:r>
            <a:r>
              <a:rPr lang="en-US">
                <a:hlinkClick r:id="rId3"/>
              </a:rPr>
              <a:t>Consolidated List of Lists | US EPA</a:t>
            </a:r>
            <a:r>
              <a:rPr lang="en-US"/>
              <a:t> https://www.epa.gov/epcra/consolidated-list-lists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176163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txBox="1">
            <a:spLocks noGrp="1" noChangeArrowheads="1"/>
          </p:cNvSpPr>
          <p:nvPr/>
        </p:nvSpPr>
        <p:spPr bwMode="auto">
          <a:xfrm>
            <a:off x="3922188" y="8747612"/>
            <a:ext cx="3000426" cy="460731"/>
          </a:xfrm>
          <a:prstGeom prst="rect">
            <a:avLst/>
          </a:prstGeom>
          <a:noFill/>
          <a:ln w="12700">
            <a:noFill/>
            <a:miter lim="800000"/>
            <a:headEnd type="none" w="sm" len="sm"/>
            <a:tailEnd type="none" w="sm" len="sm"/>
          </a:ln>
        </p:spPr>
        <p:txBody>
          <a:bodyPr lIns="92171" tIns="46086" rIns="92171" bIns="46086" anchor="b"/>
          <a:lstStyle/>
          <a:p>
            <a:pPr marL="0" marR="0" lvl="0" indent="0" algn="r" defTabSz="457200" rtl="0" eaLnBrk="1" fontAlgn="auto" latinLnBrk="0" hangingPunct="1">
              <a:lnSpc>
                <a:spcPct val="100000"/>
              </a:lnSpc>
              <a:spcBef>
                <a:spcPts val="0"/>
              </a:spcBef>
              <a:spcAft>
                <a:spcPts val="0"/>
              </a:spcAft>
              <a:buClrTx/>
              <a:buSzTx/>
              <a:buFontTx/>
              <a:buNone/>
              <a:tabLst/>
              <a:defRPr/>
            </a:pPr>
            <a:fld id="{BB761C1E-4DC7-41B6-98BC-298C52613279}" type="slidenum">
              <a:rPr kumimoji="0" lang="en-US" sz="1200" b="0" i="0" u="none" strike="noStrike" kern="1200" cap="none" spc="0" normalizeH="0" baseline="0" noProof="0">
                <a:ln>
                  <a:noFill/>
                </a:ln>
                <a:solidFill>
                  <a:prstClr val="black"/>
                </a:solidFill>
                <a:effectLst/>
                <a:uLnTx/>
                <a:uFillTx/>
                <a:latin typeface="游ゴシック"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w="9525"/>
        </p:spPr>
        <p:txBody>
          <a:bodyPr/>
          <a:lstStyle/>
          <a:p>
            <a:r>
              <a:rPr lang="en-US" dirty="0"/>
              <a:t>Here's an example of a page from the </a:t>
            </a:r>
            <a:r>
              <a:rPr lang="en-US" dirty="0">
                <a:solidFill>
                  <a:srgbClr val="000000"/>
                </a:solidFill>
              </a:rPr>
              <a:t>List of Lists. To find out if your chemical is an EHS, take a look at the column titled "Section 302 (EHS) TPQ." TPQ means threshold planning quantity. If there is a number in this column, it means that chemical is an EHS and the number listed, or 500 pounds – whichever is less, is the threshold amount for Tier Two reporting. It's that simple!</a:t>
            </a:r>
            <a:endParaRPr lang="en-US" b="0" i="0" u="none" strike="noStrike" baseline="0" dirty="0">
              <a:solidFill>
                <a:srgbClr val="000000"/>
              </a:solidFill>
            </a:endParaRPr>
          </a:p>
          <a:p>
            <a:endParaRPr lang="en-US" dirty="0"/>
          </a:p>
          <a:p>
            <a:r>
              <a:rPr lang="en-US" dirty="0"/>
              <a:t>For 302 notifications, use the number listed in this 302 column. In other words, if a business has 1,000 pounds of sulfuric acid, the business must notify their SERC or TERC, LEPC or tribal equivalent, and fire department within 60 days of acquiring the chemical or meeting the threshold. Then, on their annual Tier Two report, they must report quantities greater than 500 pounds.  </a:t>
            </a:r>
            <a:endParaRPr lang="en-US" dirty="0">
              <a:ea typeface="游ゴシック"/>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ECE4B0-9A20-48B6-AFCE-9678F73B6346}" type="slidenum">
              <a:rPr kumimoji="0"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w="9525"/>
        </p:spPr>
        <p:txBody>
          <a:bodyPr/>
          <a:lstStyle/>
          <a:p>
            <a:endParaRPr lang="en-US"/>
          </a:p>
          <a:p>
            <a:endParaRPr lang="en-US"/>
          </a:p>
          <a:p>
            <a:r>
              <a:rPr lang="en-US"/>
              <a:t>There are a few chemicals or products that are excluded from EPCRA reporting, depending on how they are used.</a:t>
            </a:r>
          </a:p>
          <a:p>
            <a:endParaRPr lang="en-US"/>
          </a:p>
          <a:p>
            <a:pPr marL="171450" indent="-171450">
              <a:buFont typeface="Arial,Sans-Serif"/>
              <a:buChar char="•"/>
            </a:pPr>
            <a:r>
              <a:rPr lang="en-US"/>
              <a:t>Substances used in products regulated by the FDA are exempt from reporting. For example, carbon dioxide gas used for carbonation in soft drinks may be exempt. However, carbon dioxide pressurized gas used in other processes would not be exempt.</a:t>
            </a:r>
          </a:p>
          <a:p>
            <a:endParaRPr lang="en-US"/>
          </a:p>
          <a:p>
            <a:pPr marL="171450" indent="-171450">
              <a:buFont typeface="Arial,Sans-Serif"/>
              <a:buChar char="•"/>
            </a:pPr>
            <a:r>
              <a:rPr lang="en-US"/>
              <a:t>Solid objects that do not result in exposure during regular use are also exempt.  </a:t>
            </a:r>
            <a:endParaRPr lang="en-US">
              <a:ea typeface="游ゴシック" panose="020F0502020204030204"/>
            </a:endParaRPr>
          </a:p>
          <a:p>
            <a:endParaRPr lang="en-US" sz="1100">
              <a:latin typeface="Verdana" pitchFamily="34" charset="0"/>
              <a:ea typeface="Verdana"/>
            </a:endParaRPr>
          </a:p>
          <a:p>
            <a:endParaRPr lang="en-US" sz="1100">
              <a:latin typeface="Verdana" pitchFamily="34" charset="0"/>
            </a:endParaRPr>
          </a:p>
          <a:p>
            <a:endParaRPr lang="en-US" sz="16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649197-60AD-40D2-8B7D-8D1094343331}" type="slidenum">
              <a:rPr kumimoji="0"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w="9525"/>
        </p:spPr>
        <p:txBody>
          <a:bodyPr/>
          <a:lstStyle/>
          <a:p>
            <a:endParaRPr lang="en-US"/>
          </a:p>
          <a:p>
            <a:r>
              <a:rPr lang="en-US"/>
              <a:t>There is an agricultural exemption for chemicals used in routine agricultural operations, like fertilizer or pesticides applied to crops. </a:t>
            </a:r>
          </a:p>
          <a:p>
            <a:pPr marL="0" indent="0">
              <a:buNone/>
            </a:pPr>
            <a:endParaRPr lang="en-US"/>
          </a:p>
          <a:p>
            <a:r>
              <a:rPr lang="en-US"/>
              <a:t>The ammonia contained in fertilizer a farmer uses on crops is exempt. However, anhydrous ammonia contained within pipes used for cold storage is not exempt.  </a:t>
            </a:r>
            <a:endParaRPr lang="en-US">
              <a:ea typeface="游ゴシック" panose="020F0502020204030204"/>
            </a:endParaRPr>
          </a:p>
          <a:p>
            <a:endParaRPr lang="en-US" sz="1100">
              <a:latin typeface="Verdana" pitchFamily="34" charset="0"/>
              <a:ea typeface="Verdana"/>
            </a:endParaRPr>
          </a:p>
          <a:p>
            <a:endParaRPr lang="en-US" sz="1100">
              <a:latin typeface="Verdana"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76A4DA-D8EA-4CE7-9431-742A92062B5F}" type="slidenum">
              <a:rPr kumimoji="0"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99331" name="Rectangle 2"/>
          <p:cNvSpPr>
            <a:spLocks noGrp="1" noRot="1" noChangeAspect="1" noChangeArrowheads="1" noTextEdit="1"/>
          </p:cNvSpPr>
          <p:nvPr>
            <p:ph type="sldImg"/>
          </p:nvPr>
        </p:nvSpPr>
        <p:spPr>
          <a:xfrm>
            <a:off x="1177925" y="688975"/>
            <a:ext cx="4602163" cy="3452813"/>
          </a:xfrm>
          <a:ln/>
        </p:spPr>
      </p:sp>
      <p:sp>
        <p:nvSpPr>
          <p:cNvPr id="99332" name="Rectangle 3"/>
          <p:cNvSpPr>
            <a:spLocks noGrp="1" noChangeArrowheads="1"/>
          </p:cNvSpPr>
          <p:nvPr>
            <p:ph type="body" idx="1"/>
          </p:nvPr>
        </p:nvSpPr>
        <p:spPr>
          <a:noFill/>
          <a:ln w="9525"/>
        </p:spPr>
        <p:txBody>
          <a:bodyPr/>
          <a:lstStyle/>
          <a:p>
            <a:endParaRPr lang="en-US"/>
          </a:p>
          <a:p>
            <a:pPr marL="171450" indent="-171450">
              <a:buFont typeface="Arial,Sans-Serif"/>
              <a:buChar char="•"/>
            </a:pPr>
            <a:r>
              <a:rPr lang="en-US"/>
              <a:t>Chemicals that are packed exactly as they would be sold to the general public are exempt. For example: a one-gallon container of bleach, like Clorox, would not count toward your thresholds, but a bulk storage drum would.</a:t>
            </a:r>
          </a:p>
          <a:p>
            <a:endParaRPr lang="en-US"/>
          </a:p>
          <a:p>
            <a:pPr marL="171450" indent="-171450">
              <a:buFont typeface="Arial,Sans-Serif"/>
              <a:buChar char="•"/>
            </a:pPr>
            <a:r>
              <a:rPr lang="en-US"/>
              <a:t>Substances in labs or medical facilities when used under the direct supervision of technically qualified personnel are not subject to reporting requirements. For example, when hospitals use oxygen for patient care, they do not need to report the oxygen. But if there are petroleum products, such as gasoline or diesel, stored on site to power generators, the fuel must be reported if they have more than 10,000 pounds. </a:t>
            </a:r>
            <a:endParaRPr lang="en-US">
              <a:ea typeface="游ゴシック" panose="020F0502020204030204"/>
            </a:endParaRPr>
          </a:p>
          <a:p>
            <a:endParaRPr lang="en-US" sz="1600">
              <a:latin typeface="游ゴシック"/>
              <a:ea typeface="游ゴシック"/>
            </a:endParaRPr>
          </a:p>
          <a:p>
            <a:endParaRPr lang="en-US" sz="1100">
              <a:latin typeface="Verdana"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14CE5E-F427-44FD-A4B1-2E53B6E022AA}" type="slidenum">
              <a:rPr kumimoji="0"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w="9525"/>
        </p:spPr>
        <p:txBody>
          <a:bodyPr/>
          <a:lstStyle/>
          <a:p>
            <a:endParaRPr lang="en-US"/>
          </a:p>
          <a:p>
            <a:r>
              <a:rPr lang="en-US" sz="1100">
                <a:latin typeface="Verdana"/>
                <a:ea typeface="Verdana"/>
              </a:rPr>
              <a:t>In 1998, EPA changed the requirements for retail gas stations largely because gas storage locations are clearly marked and visible. This applies ONLY to diesel and gas at retail gas stations.  </a:t>
            </a:r>
            <a:endParaRPr lang="en-US" sz="1100">
              <a:latin typeface="Verdana" pitchFamily="34" charset="0"/>
              <a:ea typeface="Verdana"/>
            </a:endParaRPr>
          </a:p>
          <a:p>
            <a:endParaRPr lang="en-US" sz="1100">
              <a:latin typeface="Verdana" pitchFamily="34" charset="0"/>
            </a:endParaRPr>
          </a:p>
          <a:p>
            <a:r>
              <a:rPr lang="en-US" sz="1100">
                <a:latin typeface="Verdana"/>
                <a:ea typeface="Verdana"/>
              </a:rPr>
              <a:t>If your business is a retail gas station AND you are in compliance with underground storage tank regulations AND store less that 75,000 gallons of gasoline (all grades combined) or 100,000 gallons of diesel fuel, these substances do not need to be reported.  </a:t>
            </a:r>
            <a:endParaRPr lang="en-US" sz="1100">
              <a:latin typeface="Verdana" pitchFamily="34" charset="0"/>
              <a:ea typeface="Verdana"/>
            </a:endParaRPr>
          </a:p>
          <a:p>
            <a:endParaRPr lang="en-US" sz="1100">
              <a:latin typeface="Verdana" pitchFamily="34" charset="0"/>
            </a:endParaRPr>
          </a:p>
          <a:p>
            <a:r>
              <a:rPr lang="en-US" sz="1100">
                <a:latin typeface="Verdana"/>
                <a:ea typeface="Verdana"/>
              </a:rPr>
              <a:t>However, gas stations may still have to report if they store reportable amounts of other hazardous chemicals such as kerosene or propane. </a:t>
            </a:r>
            <a:endParaRPr lang="en-US" sz="1100">
              <a:latin typeface="Verdana" pitchFamily="34" charset="0"/>
              <a:ea typeface="Verdana"/>
            </a:endParaRPr>
          </a:p>
          <a:p>
            <a:endParaRPr lang="en-US" sz="1100">
              <a:latin typeface="Verdana" pitchFamily="34" charset="0"/>
            </a:endParaRPr>
          </a:p>
          <a:p>
            <a:r>
              <a:rPr lang="en-US" sz="1100">
                <a:latin typeface="Verdana"/>
                <a:ea typeface="Verdana"/>
              </a:rPr>
              <a:t>Gas and diesel at other types of facilities, such as feed stores, tank farms, etc. are still required to report.</a:t>
            </a:r>
          </a:p>
          <a:p>
            <a:endParaRPr lang="en-US" sz="1100">
              <a:latin typeface="Verdana"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E4874F-DD87-49ED-B53A-2DBF1CC4C704}" type="slidenum">
              <a:rPr kumimoji="0"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w="9525"/>
        </p:spPr>
        <p:txBody>
          <a:bodyPr/>
          <a:lstStyle/>
          <a:p>
            <a:pPr>
              <a:defRPr/>
            </a:pPr>
            <a:r>
              <a:rPr lang="en-US"/>
              <a:t>There is a field on the Tier Two report that asks if the chemical a business is reporting is a trade secret. In order to check this box, the business must apply to the EPA and have their approval granted in order for a business to claim their chemical a trade secret. If this process is followed, the business must still report the generic chemical category and its associated hazards. </a:t>
            </a:r>
            <a:endParaRPr lang="en-US">
              <a:ea typeface="游ゴシック"/>
            </a:endParaRPr>
          </a:p>
        </p:txBody>
      </p:sp>
    </p:spTree>
    <p:extLst>
      <p:ext uri="{BB962C8B-B14F-4D97-AF65-F5344CB8AC3E}">
        <p14:creationId xmlns:p14="http://schemas.microsoft.com/office/powerpoint/2010/main" val="3672639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accidental releases, a business must notify any potentially affected SERC or TERC and LEPCs or tribal equivalents if: </a:t>
            </a:r>
          </a:p>
          <a:p>
            <a:endParaRPr lang="en-US"/>
          </a:p>
          <a:p>
            <a:pPr marL="685165" lvl="1" indent="-285750">
              <a:buFont typeface="Arial,Sans-Serif"/>
              <a:buChar char="•"/>
            </a:pPr>
            <a:r>
              <a:rPr lang="en-US"/>
              <a:t>  There is a release at the facility of an Extremely Hazardous Substance (EHS) or a Hazardous Substance in excess of the reportable quantity for that substance.</a:t>
            </a:r>
          </a:p>
          <a:p>
            <a:pPr marL="685165" lvl="1">
              <a:buNone/>
            </a:pPr>
            <a:endParaRPr lang="en-US"/>
          </a:p>
          <a:p>
            <a:pPr marL="685165" lvl="1"/>
            <a:r>
              <a:rPr lang="en-US"/>
              <a:t>     AND </a:t>
            </a:r>
          </a:p>
          <a:p>
            <a:pPr marL="970915" lvl="1" indent="-285750">
              <a:buFont typeface="Arial,Sans-Serif"/>
              <a:buChar char="•"/>
            </a:pPr>
            <a:endParaRPr lang="en-US"/>
          </a:p>
          <a:p>
            <a:pPr marL="685165" lvl="1" indent="-285750">
              <a:buFont typeface="Arial,Sans-Serif"/>
              <a:buChar char="•"/>
            </a:pPr>
            <a:r>
              <a:rPr lang="en-US"/>
              <a:t>  The release could result in exposure of persons outside the boundary of the facility site. </a:t>
            </a:r>
          </a:p>
          <a:p>
            <a:pPr marL="685165" lvl="1">
              <a:buNone/>
            </a:pPr>
            <a:endParaRPr lang="en-US"/>
          </a:p>
          <a:p>
            <a:pPr>
              <a:defRPr/>
            </a:pPr>
            <a:r>
              <a:rPr lang="en-US" b="0" baseline="0"/>
              <a:t>If the chemical is a CERCLA hazardous substance, notification should also go to the National Response Center.</a:t>
            </a:r>
            <a:r>
              <a:rPr lang="en-US"/>
              <a:t> </a:t>
            </a:r>
            <a:endParaRPr lang="en-US" b="0" baseline="0"/>
          </a:p>
          <a:p>
            <a:endParaRPr lang="en-US"/>
          </a:p>
          <a:p>
            <a:r>
              <a:rPr lang="en-US"/>
              <a:t>It is important that the emergency release is reported by the facility</a:t>
            </a:r>
            <a:r>
              <a:rPr lang="en-US" baseline="0"/>
              <a:t> </a:t>
            </a:r>
            <a:r>
              <a:rPr lang="en-US" b="0" baseline="0"/>
              <a:t>as soon as everyone is safe, which should be within minutes of the release. You cannot delegate the responsibility for reporting releases to someone else (like the 911 operator</a:t>
            </a:r>
            <a:r>
              <a:rPr lang="en-US"/>
              <a:t>). </a:t>
            </a:r>
            <a:r>
              <a:rPr lang="en-US" b="0" baseline="0"/>
              <a:t>The facility owner or operator is also responsible for providing a written follow up within 30 days.</a:t>
            </a:r>
            <a:r>
              <a:rPr lang="en-US"/>
              <a:t> </a:t>
            </a:r>
            <a:endParaRPr lang="en-US">
              <a:ea typeface="游ゴシック" panose="020F0502020204030204"/>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820332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agenda for today will cover an overview of EPCRA, the roles and responsibilities of LEPCs and TEPCs and go over EPCRA Reporting. The Presentation will also cover the members role in planning, participating in exercises and what is expected from a training program. During this presentation, EPCRA reporting requirements will be covered extensively while more in-depth administrative functions of running an LEPC or TEPC will be covered in Washington State LEPC/TEPC 102. The primary audience for the 102 presentation is Community Coordinators and officers but all are welcome to attend that presentation.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will now turn this presentation over to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ADD Name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who will go over What is EPCRA.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dirty="0">
              <a:latin typeface="Franklin Gothic Book" panose="020B05030201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3</a:t>
            </a:fld>
            <a:endParaRPr kumimoji="1" lang="ja-JP" altLang="en-US"/>
          </a:p>
        </p:txBody>
      </p:sp>
    </p:spTree>
    <p:extLst>
      <p:ext uri="{BB962C8B-B14F-4D97-AF65-F5344CB8AC3E}">
        <p14:creationId xmlns:p14="http://schemas.microsoft.com/office/powerpoint/2010/main" val="1886574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w="9525"/>
        </p:spPr>
        <p:txBody>
          <a:bodyPr/>
          <a:lstStyle/>
          <a:p>
            <a:endParaRPr lang="en-US" b="0"/>
          </a:p>
          <a:p>
            <a:pPr>
              <a:defRPr/>
            </a:pPr>
            <a:r>
              <a:rPr lang="en-US"/>
              <a:t>Consult EPA's List of Lists to find the reporting thresholds under Section 304 of the chemicals your business stores in the event of a spill or accidental release. </a:t>
            </a:r>
          </a:p>
          <a:p>
            <a:pPr marL="0" marR="0" lvl="0" indent="0" algn="l" defTabSz="1371509">
              <a:lnSpc>
                <a:spcPct val="100000"/>
              </a:lnSpc>
              <a:spcBef>
                <a:spcPts val="0"/>
              </a:spcBef>
              <a:spcAft>
                <a:spcPts val="0"/>
              </a:spcAft>
              <a:buNone/>
              <a:tabLst/>
              <a:defRPr/>
            </a:pPr>
            <a:endParaRPr lang="en-US"/>
          </a:p>
          <a:p>
            <a:r>
              <a:rPr lang="en-US"/>
              <a:t>Here as example of the 304 column which shows the Reportable Quantity (RQ). If the release also meets the CERCLA RQ, you must also notify the National Response Center (NRC). In this example, an anhydrous ammonia release greater than 100 pounds must be reported to the duty officer and the NRC.</a:t>
            </a:r>
          </a:p>
          <a:p>
            <a:endParaRPr lang="en-US" sz="1100">
              <a:latin typeface="Verdana" pitchFamily="34" charset="0"/>
              <a:ea typeface="Verdana"/>
            </a:endParaRPr>
          </a:p>
        </p:txBody>
      </p:sp>
      <p:sp>
        <p:nvSpPr>
          <p:cNvPr id="79876" name="Slide Number Placeholder 3"/>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94CD13-4124-400A-A850-CE89D5F1DF10}" type="slidenum">
              <a:rPr kumimoji="0"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409224-F0EF-45C4-9D2A-65B89274A3B9}" type="slidenum">
              <a:rPr kumimoji="0"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w="9525"/>
        </p:spPr>
        <p:txBody>
          <a:bodyPr/>
          <a:lstStyle/>
          <a:p>
            <a:r>
              <a:rPr lang="en-US"/>
              <a:t>Here is the contact information for both the duty officer and the NRC</a:t>
            </a:r>
            <a:r>
              <a:rPr lang="en-US" b="0" baseline="0"/>
              <a:t>.</a:t>
            </a:r>
            <a:r>
              <a:rPr lang="en-US"/>
              <a:t> </a:t>
            </a:r>
            <a:endParaRPr lang="en-US" b="0" baseline="0"/>
          </a:p>
          <a:p>
            <a:pPr marL="0" marR="0" lvl="0" indent="0" algn="l" defTabSz="1371509">
              <a:lnSpc>
                <a:spcPct val="100000"/>
              </a:lnSpc>
              <a:spcBef>
                <a:spcPts val="0"/>
              </a:spcBef>
              <a:spcAft>
                <a:spcPts val="0"/>
              </a:spcAft>
              <a:buNone/>
              <a:tabLst/>
              <a:defRPr/>
            </a:pPr>
            <a:endParaRPr lang="en-US" b="0" baseline="0"/>
          </a:p>
          <a:p>
            <a:pPr>
              <a:defRPr/>
            </a:pPr>
            <a:r>
              <a:rPr lang="en-US"/>
              <a:t>Call SERC for spills that meet the Section 304 EHS RQ. If the spill is a hazardous substance under CERCLA, also notify the NRC. And if your businesses is on tribal lands, notify the TERC.</a:t>
            </a:r>
          </a:p>
          <a:p>
            <a:pPr marL="0" marR="0" lvl="0" indent="0" algn="l" defTabSz="1371509">
              <a:lnSpc>
                <a:spcPct val="100000"/>
              </a:lnSpc>
              <a:spcBef>
                <a:spcPts val="0"/>
              </a:spcBef>
              <a:spcAft>
                <a:spcPts val="0"/>
              </a:spcAft>
              <a:buNone/>
              <a:tabLst/>
              <a:defRPr/>
            </a:pPr>
            <a:endParaRPr lang="en-US"/>
          </a:p>
          <a:p>
            <a:r>
              <a:rPr lang="en-US"/>
              <a:t>It’s always a good idea to go through the steps of an emergency situation for practice.  Be sure you know where important emergency contact numbers are located. Keep your LEPC and Fire Department numbers handy and don’t wait for an emergency to make contact with them. Set up a drill!  </a:t>
            </a:r>
          </a:p>
          <a:p>
            <a:endParaRPr lang="en-US"/>
          </a:p>
          <a:p>
            <a:r>
              <a:rPr lang="en-US"/>
              <a:t>If there is any doubt about whether reporting is required, make the report.  It always the safest way to go.  </a:t>
            </a:r>
            <a:endParaRPr lang="en-US">
              <a:ea typeface="游ゴシック"/>
            </a:endParaRPr>
          </a:p>
          <a:p>
            <a:endParaRPr lang="en-US" sz="1800">
              <a:latin typeface="Verdana" pitchFamily="34" charset="0"/>
              <a:ea typeface="Verdan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w="9525"/>
        </p:spPr>
        <p:txBody>
          <a:bodyPr/>
          <a:lstStyle/>
          <a:p>
            <a:pPr marL="0" marR="0" lvl="0" indent="0" algn="l" defTabSz="1371509" rtl="0" eaLnBrk="1" fontAlgn="auto" latinLnBrk="0" hangingPunct="1">
              <a:lnSpc>
                <a:spcPct val="100000"/>
              </a:lnSpc>
              <a:spcBef>
                <a:spcPts val="0"/>
              </a:spcBef>
              <a:spcAft>
                <a:spcPts val="0"/>
              </a:spcAft>
              <a:buClrTx/>
              <a:buSzTx/>
              <a:buFont typeface="Wingdings" pitchFamily="2" charset="2"/>
              <a:buNone/>
              <a:tabLst/>
              <a:defRPr/>
            </a:pPr>
            <a:r>
              <a:rPr lang="en-US" sz="1100"/>
              <a:t>A written follow-up is required within 30 days of the spill or release. </a:t>
            </a:r>
            <a:r>
              <a:rPr lang="en-US" sz="1100">
                <a:latin typeface="+mn-lt"/>
                <a:ea typeface="+mn-ea"/>
              </a:rPr>
              <a:t>Provide updated release description, actions taken to respond to and control the release, and health and safety information</a:t>
            </a:r>
            <a:r>
              <a:rPr lang="en-US" sz="1100">
                <a:latin typeface="Verdana"/>
                <a:ea typeface="Verdana"/>
              </a:rPr>
              <a:t>.</a:t>
            </a:r>
          </a:p>
          <a:p>
            <a:endParaRPr lang="en-US" sz="1100">
              <a:latin typeface="Verdana" pitchFamily="34" charset="0"/>
            </a:endParaRPr>
          </a:p>
          <a:p>
            <a:r>
              <a:rPr lang="en-US" sz="1100">
                <a:latin typeface="Verdana"/>
                <a:ea typeface="Verdana"/>
              </a:rPr>
              <a:t>This form is available on Ecology's website: https://apps.ecology.wa.gov/publications/summarypages/ECY070306.html</a:t>
            </a:r>
          </a:p>
          <a:p>
            <a:pPr marL="0" marR="0" lvl="0" indent="0" algn="l" defTabSz="1371509" rtl="0" eaLnBrk="1" fontAlgn="auto" latinLnBrk="0" hangingPunct="1">
              <a:lnSpc>
                <a:spcPct val="100000"/>
              </a:lnSpc>
              <a:spcBef>
                <a:spcPts val="0"/>
              </a:spcBef>
              <a:spcAft>
                <a:spcPts val="0"/>
              </a:spcAft>
              <a:buClrTx/>
              <a:buSzTx/>
              <a:buFont typeface="Wingdings" pitchFamily="2" charset="2"/>
              <a:buNone/>
              <a:tabLst/>
              <a:defRPr/>
            </a:pPr>
            <a:endParaRPr lang="en-US" sz="1100">
              <a:latin typeface="+mn-lt"/>
              <a:ea typeface="+mn-ea"/>
            </a:endParaRPr>
          </a:p>
        </p:txBody>
      </p:sp>
      <p:sp>
        <p:nvSpPr>
          <p:cNvPr id="86020" name="Slide Number Placeholder 3"/>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FCB861-EA68-4B40-B87B-EEC382D3D8F1}" type="slidenum">
              <a:rPr kumimoji="0"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find you no longer need to report, please let us know by submitting an exemption form. Once we receive it, we will make your site inactive and you will no longer receive Tier Two reporting reminders from Ecology.</a:t>
            </a:r>
          </a:p>
          <a:p>
            <a:endParaRPr lang="en-US"/>
          </a:p>
          <a:p>
            <a:r>
              <a:rPr lang="en-US"/>
              <a:t>An exemption notification should be submitted if:</a:t>
            </a:r>
          </a:p>
          <a:p>
            <a:pPr marL="285750" indent="-285750">
              <a:buFont typeface="Arial" panose="020B0604020202020204" pitchFamily="34" charset="0"/>
              <a:buChar char="•"/>
            </a:pPr>
            <a:r>
              <a:rPr lang="en-US"/>
              <a:t>Your business no longer stores the materials that were previously reportable.</a:t>
            </a:r>
          </a:p>
          <a:p>
            <a:pPr marL="285750" indent="-285750">
              <a:buFont typeface="Arial" panose="020B0604020202020204" pitchFamily="34" charset="0"/>
              <a:buChar char="•"/>
            </a:pPr>
            <a:r>
              <a:rPr lang="en-US"/>
              <a:t>You still have the chemicals, but the quantities no longer meet the reporting threshold.</a:t>
            </a:r>
          </a:p>
          <a:p>
            <a:pPr marL="285750" indent="-285750">
              <a:buFont typeface="Arial" panose="020B0604020202020204" pitchFamily="34" charset="0"/>
              <a:buChar char="•"/>
            </a:pPr>
            <a:r>
              <a:rPr lang="en-US"/>
              <a:t>You relocated your business.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65683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mentioned, Ecology manages EPCRA data on behalf of the SERC. There are a number of ways for LEPCs and first responders to get EPCRA data.</a:t>
            </a:r>
          </a:p>
          <a:p>
            <a:pPr marL="285750" indent="-285750">
              <a:buFont typeface="Arial,Sans-Serif"/>
              <a:buChar char="•"/>
            </a:pPr>
            <a:r>
              <a:rPr lang="en-US"/>
              <a:t>Direct request to Ecology. Email </a:t>
            </a:r>
            <a:r>
              <a:rPr lang="en-US">
                <a:hlinkClick r:id="rId3"/>
              </a:rPr>
              <a:t>diane.fowler@ecy.wa.gov</a:t>
            </a:r>
            <a:r>
              <a:rPr lang="en-US"/>
              <a:t> or </a:t>
            </a:r>
            <a:r>
              <a:rPr lang="en-US">
                <a:hlinkClick r:id="rId4"/>
              </a:rPr>
              <a:t>epcra@ecy.wa.gov</a:t>
            </a:r>
            <a:r>
              <a:rPr lang="en-US"/>
              <a:t>  to request data for your jurisdiction.</a:t>
            </a:r>
            <a:endParaRPr lang="en-US">
              <a:ea typeface="游ゴシック"/>
            </a:endParaRPr>
          </a:p>
          <a:p>
            <a:pPr marL="285750" indent="-285750">
              <a:buFont typeface="Arial,Sans-Serif"/>
              <a:buChar char="•"/>
              <a:defRPr/>
            </a:pPr>
            <a:r>
              <a:rPr lang="en-US"/>
              <a:t>Sign in through E-Plan, a service offered by University of Texas, Dallas. Ecology sends annual Tier Two data to E-Plan and planners and first responders can download Tier Two data for their jurisdiction either in excel format or a CAMEO-compatible format. You will first need to create an account and receive Ecology approval before access is granted to Washington’s Tier Two data.</a:t>
            </a:r>
            <a:endParaRPr lang="en-US">
              <a:ea typeface="游ゴシック"/>
            </a:endParaRPr>
          </a:p>
          <a:p>
            <a:pPr marL="285750" marR="0" lvl="0" indent="-285750" algn="l" defTabSz="1371509">
              <a:lnSpc>
                <a:spcPct val="100000"/>
              </a:lnSpc>
              <a:spcBef>
                <a:spcPts val="0"/>
              </a:spcBef>
              <a:spcAft>
                <a:spcPts val="0"/>
              </a:spcAft>
              <a:buFont typeface="Arial,Sans-Serif"/>
              <a:buChar char="•"/>
              <a:tabLst/>
              <a:defRPr/>
            </a:pPr>
            <a:r>
              <a:rPr lang="en-US"/>
              <a:t>The EPCRA mobile app developed by the Department of Ecology.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910737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Department of Ecology developed a mobile app that allows first responders and regional emergency planners access to Washington’s Tier Two data from a mobile device. The app is available for both Apple and Android devices. To download the EPCRA mobile app, type “EPCRA Viewer” into the search bar and look for the Washington Dept. of Ecology app with the Washington SERC logo.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712045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access key is required to access the Tier Two data on the mobile app. To request the access key, follow the instructions in the app (email epcra@ecy.wa.gov) </a:t>
            </a:r>
          </a:p>
          <a:p>
            <a:endParaRPr lang="en-US" dirty="0"/>
          </a:p>
          <a:p>
            <a:r>
              <a:rPr lang="en-US" dirty="0"/>
              <a:t>Once you receive your access key, you will be able to download data for your jurisdiction. </a:t>
            </a:r>
            <a:endParaRPr lang="en-US" dirty="0">
              <a:ea typeface="游ゴシック"/>
            </a:endParaRPr>
          </a:p>
          <a:p>
            <a:endParaRPr lang="en-US" dirty="0"/>
          </a:p>
          <a:p>
            <a:r>
              <a:rPr lang="en-US" dirty="0"/>
              <a:t>I will now turn this presentation over to (</a:t>
            </a:r>
            <a:r>
              <a:rPr lang="en-US" b="1" dirty="0"/>
              <a:t>Add Name</a:t>
            </a:r>
            <a:r>
              <a:rPr lang="en-US" dirty="0"/>
              <a:t>) who will go over Planning. </a:t>
            </a:r>
          </a:p>
          <a:p>
            <a:endParaRPr lang="en-US" dirty="0"/>
          </a:p>
          <a:p>
            <a:r>
              <a:rPr lang="en-US" b="1" dirty="0"/>
              <a:t>Optional Facilitator to take 5- minute Break </a:t>
            </a:r>
            <a:endParaRPr lang="en-US" b="1" dirty="0">
              <a:ea typeface="游ゴシック" panose="020F0502020204030204"/>
            </a:endParaRPr>
          </a:p>
          <a:p>
            <a:endParaRPr lang="en-US" dirty="0"/>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Calibri"/>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141124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an LEPCs or TEPCs most important product is to create and maintain a hazardous material emergency response plan. In this next section, we will discuss how all of you can contribute to your community's plan. </a:t>
            </a:r>
            <a:endParaRPr lang="en-US" b="1"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37</a:t>
            </a:fld>
            <a:endParaRPr kumimoji="1" lang="ja-JP" altLang="en-US"/>
          </a:p>
        </p:txBody>
      </p:sp>
    </p:spTree>
    <p:extLst>
      <p:ext uri="{BB962C8B-B14F-4D97-AF65-F5344CB8AC3E}">
        <p14:creationId xmlns:p14="http://schemas.microsoft.com/office/powerpoint/2010/main" val="401515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0">
                <a:effectLst/>
                <a:latin typeface="Calibri" panose="020F0502020204030204" pitchFamily="34" charset="0"/>
                <a:ea typeface="Calibri" panose="020F0502020204030204" pitchFamily="34" charset="0"/>
                <a:cs typeface="Calibri" panose="020F0502020204030204" pitchFamily="34" charset="0"/>
              </a:rPr>
              <a:t>Before we dive into planning. It is important to note that if there is a facility in your community that is not a tier two reporter and your LEPC or TEPC would like to incorporate this facility into your planning efforts, you have the authority to ask this facility to provide information for planning purposes. There are certain provisions in EPCRA section 303 that grant authority to LEPCs and TEPCs to obtain information from a facility to assist in local emergency planning. If a facility does not provide such information, the SERC or LEPC may take enforcement action, as stated in EPCRA Section 326 The request for information can be in a form of a letter to the owner or operator of the facility, citing the authority for requesting the information and inform the facility owner or operator that failure to comply with the request is a violation of the law that could result in a penalty.</a:t>
            </a:r>
          </a:p>
          <a:p>
            <a:pPr marL="0" marR="0">
              <a:lnSpc>
                <a:spcPct val="107000"/>
              </a:lnSpc>
              <a:spcBef>
                <a:spcPts val="0"/>
              </a:spcBef>
              <a:spcAft>
                <a:spcPts val="0"/>
              </a:spcAft>
            </a:pPr>
            <a:endParaRPr lang="en-US" sz="1800" b="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b="0">
                <a:effectLst/>
                <a:latin typeface="Calibri" panose="020F0502020204030204" pitchFamily="34" charset="0"/>
                <a:ea typeface="Calibri" panose="020F0502020204030204" pitchFamily="34" charset="0"/>
                <a:cs typeface="Calibri" panose="020F0502020204030204" pitchFamily="34" charset="0"/>
              </a:rPr>
              <a:t>For example, the graph on this slide represents list of extremely hazardous substances list for EPCRA and the list for </a:t>
            </a:r>
            <a:r>
              <a:rPr lang="en-US"/>
              <a:t>Comprehensive Environmental Response, Compensation, and Liability Act (CERCLA). There may facilities that fall under CERCLA but don’t file tier two reports that you LEPC may want to incorporate into planning. </a:t>
            </a:r>
            <a:endParaRPr lang="en-US" sz="1800" b="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b="0">
                <a:effectLst/>
                <a:latin typeface="Calibri" panose="020F0502020204030204" pitchFamily="34" charset="0"/>
                <a:ea typeface="Calibri" panose="020F0502020204030204" pitchFamily="34" charset="0"/>
                <a:cs typeface="Calibri" panose="020F0502020204030204" pitchFamily="34" charset="0"/>
              </a:rPr>
              <a:t> </a:t>
            </a:r>
            <a:endParaRPr lang="en-US" sz="1800" b="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b="0" i="1">
                <a:effectLst/>
                <a:latin typeface="Calibri" panose="020F0502020204030204" pitchFamily="34" charset="0"/>
                <a:ea typeface="Calibri" panose="020F0502020204030204" pitchFamily="34" charset="0"/>
                <a:cs typeface="Calibri" panose="020F0502020204030204" pitchFamily="34" charset="0"/>
              </a:rPr>
              <a:t>Optional facilitator possible engagement questions to participants:</a:t>
            </a:r>
            <a:endParaRPr lang="en-US" sz="1800" b="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b="0">
                <a:effectLst/>
                <a:latin typeface="Calibri" panose="020F0502020204030204" pitchFamily="34" charset="0"/>
                <a:ea typeface="Calibri" panose="020F0502020204030204" pitchFamily="34" charset="0"/>
                <a:cs typeface="Calibri" panose="020F0502020204030204" pitchFamily="34" charset="0"/>
              </a:rPr>
              <a:t>-What facilities in your community that are not reporting facilities would you want to include in your planning efforts? </a:t>
            </a:r>
            <a:endParaRPr lang="en-US" sz="1800" b="0">
              <a:effectLst/>
              <a:latin typeface="Calibri" panose="020F0502020204030204" pitchFamily="34" charset="0"/>
              <a:ea typeface="Calibri" panose="020F0502020204030204" pitchFamily="34" charset="0"/>
              <a:cs typeface="Arial" panose="020B0604020202020204" pitchFamily="34" charset="0"/>
            </a:endParaRPr>
          </a:p>
          <a:p>
            <a:endParaRPr lang="en-US" sz="1800"/>
          </a:p>
          <a:p>
            <a:endParaRPr lang="en-US" sz="1800"/>
          </a:p>
          <a:p>
            <a:endParaRPr lang="en-US" sz="180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38</a:t>
            </a:fld>
            <a:endParaRPr kumimoji="1" lang="ja-JP" altLang="en-US"/>
          </a:p>
        </p:txBody>
      </p:sp>
    </p:spTree>
    <p:extLst>
      <p:ext uri="{BB962C8B-B14F-4D97-AF65-F5344CB8AC3E}">
        <p14:creationId xmlns:p14="http://schemas.microsoft.com/office/powerpoint/2010/main" val="1526282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0">
                <a:effectLst/>
                <a:latin typeface="Calibri" panose="020F0502020204030204" pitchFamily="34" charset="0"/>
                <a:ea typeface="Calibri" panose="020F0502020204030204" pitchFamily="34" charset="0"/>
                <a:cs typeface="Calibri" panose="020F0502020204030204" pitchFamily="34" charset="0"/>
              </a:rPr>
              <a:t>Listed on this slide are the 9 EPCRA Requirements of a plan. The EPA has provided a checklist of over 77 very specific items needed to meet these requirements. The SERC has provided a plan template and checklist to assist in plan development.  After an LEPC is done with their plan they submit it to the SERC. Every year the LEPC should review the plan and the whole plan needs to be updated and resubmitted to the SERC every five years. Please look at this list of requirements and think about the expertise and resources you bring to your LEPC or TEPC. Even if you are not tasked with leading the planning effort, you should review this plan. </a:t>
            </a:r>
          </a:p>
          <a:p>
            <a:pPr marL="0" marR="0">
              <a:lnSpc>
                <a:spcPct val="107000"/>
              </a:lnSpc>
              <a:spcBef>
                <a:spcPts val="0"/>
              </a:spcBef>
              <a:spcAft>
                <a:spcPts val="0"/>
              </a:spcAft>
            </a:pPr>
            <a:endParaRPr lang="en-US" sz="1800" b="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b="0" i="1">
                <a:effectLst/>
                <a:latin typeface="Calibri" panose="020F0502020204030204" pitchFamily="34" charset="0"/>
                <a:ea typeface="Calibri" panose="020F0502020204030204" pitchFamily="34" charset="0"/>
                <a:cs typeface="Calibri" panose="020F0502020204030204" pitchFamily="34" charset="0"/>
              </a:rPr>
              <a:t>Optional facilitator possible engagement questions to participants:</a:t>
            </a:r>
            <a:endParaRPr lang="en-US" sz="1800" b="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b="0" i="1">
                <a:effectLst/>
                <a:latin typeface="Calibri" panose="020F0502020204030204" pitchFamily="34" charset="0"/>
                <a:ea typeface="Calibri" panose="020F0502020204030204" pitchFamily="34" charset="0"/>
                <a:cs typeface="Calibri" panose="020F0502020204030204" pitchFamily="34" charset="0"/>
              </a:rPr>
              <a:t>From your perspective, why should you help in the planning process. For example:</a:t>
            </a:r>
            <a:endParaRPr lang="en-US" sz="1800" b="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b="0" i="1">
                <a:effectLst/>
                <a:latin typeface="Calibri" panose="020F0502020204030204" pitchFamily="34" charset="0"/>
                <a:ea typeface="Calibri" panose="020F0502020204030204" pitchFamily="34" charset="0"/>
                <a:cs typeface="Calibri" panose="020F0502020204030204" pitchFamily="34" charset="0"/>
              </a:rPr>
              <a:t>If you represent print or broadcast media, you could ensure that the directions provided to meet requirement 7 (evacuation plans) are adequate to inform the public. Or maybe as a first responder, you know facilities that may not be reporting. As a reporting facility, you may have resources available to the county that are not listed in the plan or could provide training that is not incorporated in the training program. </a:t>
            </a:r>
            <a:endParaRPr lang="en-US" sz="1800" b="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endParaRPr lang="en-US" sz="1800" b="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39</a:t>
            </a:fld>
            <a:endParaRPr kumimoji="1" lang="ja-JP" altLang="en-US"/>
          </a:p>
        </p:txBody>
      </p:sp>
    </p:spTree>
    <p:extLst>
      <p:ext uri="{BB962C8B-B14F-4D97-AF65-F5344CB8AC3E}">
        <p14:creationId xmlns:p14="http://schemas.microsoft.com/office/powerpoint/2010/main" val="992132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游ゴシック"/>
                <a:ea typeface="游ゴシック"/>
              </a:rPr>
              <a:t>EPCRA is a federal law, and its goal is to protect public health, safety, and the environment from chemical hazards. </a:t>
            </a:r>
            <a:r>
              <a:rPr lang="en-US" sz="1800" b="0" i="0">
                <a:solidFill>
                  <a:srgbClr val="000000"/>
                </a:solidFill>
                <a:effectLst/>
                <a:latin typeface="游ゴシック"/>
                <a:ea typeface="游ゴシック"/>
              </a:rPr>
              <a:t>​</a:t>
            </a:r>
            <a:endParaRPr lang="en-US" b="0" i="0">
              <a:solidFill>
                <a:srgbClr val="444444"/>
              </a:solidFill>
              <a:effectLst/>
              <a:latin typeface="游ゴシック"/>
              <a:ea typeface="游ゴシック"/>
            </a:endParaRPr>
          </a:p>
          <a:p>
            <a:pPr algn="l" rtl="0" fontAlgn="base"/>
            <a:r>
              <a:rPr lang="en-US" sz="1800" b="0" i="0">
                <a:solidFill>
                  <a:srgbClr val="000000"/>
                </a:solidFill>
                <a:effectLst/>
                <a:latin typeface="游ゴシック"/>
                <a:ea typeface="游ゴシック"/>
              </a:rPr>
              <a:t>​</a:t>
            </a:r>
            <a:endParaRPr lang="en-US" b="0" i="0">
              <a:solidFill>
                <a:srgbClr val="444444"/>
              </a:solidFill>
              <a:effectLst/>
              <a:latin typeface="游ゴシック"/>
              <a:ea typeface="游ゴシック"/>
            </a:endParaRPr>
          </a:p>
          <a:p>
            <a:pPr fontAlgn="base"/>
            <a:r>
              <a:rPr lang="en-US" sz="1800" b="0" i="0" u="none" strike="noStrike">
                <a:solidFill>
                  <a:srgbClr val="000000"/>
                </a:solidFill>
                <a:effectLst/>
                <a:latin typeface="游ゴシック"/>
                <a:ea typeface="游ゴシック"/>
              </a:rPr>
              <a:t>It does this through reports and notifications that provide information used to help communities plan and prepare for chemical emergencies. </a:t>
            </a:r>
            <a:r>
              <a:rPr lang="en-US">
                <a:solidFill>
                  <a:srgbClr val="000000"/>
                </a:solidFill>
                <a:latin typeface="游ゴシック"/>
                <a:ea typeface="游ゴシック"/>
              </a:rPr>
              <a:t>EPCRA data are used</a:t>
            </a:r>
            <a:r>
              <a:rPr lang="en-US" sz="1800" b="0" i="0" u="none" strike="noStrike">
                <a:solidFill>
                  <a:srgbClr val="000000"/>
                </a:solidFill>
                <a:effectLst/>
                <a:latin typeface="游ゴシック"/>
                <a:ea typeface="游ゴシック"/>
              </a:rPr>
              <a:t> by emergency planners and first responders to plan, prepare, and respond to emergencies. It also supports  decision-making by state and tribal governments, local agencies, and the public.</a:t>
            </a:r>
            <a:endParaRPr lang="en-US" b="0" i="0">
              <a:solidFill>
                <a:srgbClr val="444444"/>
              </a:solidFill>
              <a:effectLst/>
              <a:latin typeface="游ゴシック"/>
              <a:ea typeface="游ゴシック"/>
            </a:endParaRPr>
          </a:p>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a:t>
            </a:fld>
            <a:endParaRPr kumimoji="1" lang="ja-JP" altLang="en-US"/>
          </a:p>
        </p:txBody>
      </p:sp>
    </p:spTree>
    <p:extLst>
      <p:ext uri="{BB962C8B-B14F-4D97-AF65-F5344CB8AC3E}">
        <p14:creationId xmlns:p14="http://schemas.microsoft.com/office/powerpoint/2010/main" val="12623347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SERC support staff are often asked why do LEPC's need their own hazardous material plan because we have a comprehensive regional Northwest Area plan or because some communities lack resources and depend on support from neighboring jurisdictions or the Department of Ecology.  The answer simply is that all disasters start and end locally. Local emergency managers will be first on scene and will need to know how to respond. This is why it's so important for every LEPC or TEPC, even ones with limited resources, to think about the hazardous material risk in their community and what they can do to bridge the gaps in the resources.</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40</a:t>
            </a:fld>
            <a:endParaRPr kumimoji="1" lang="ja-JP" altLang="en-US"/>
          </a:p>
        </p:txBody>
      </p:sp>
    </p:spTree>
    <p:extLst>
      <p:ext uri="{BB962C8B-B14F-4D97-AF65-F5344CB8AC3E}">
        <p14:creationId xmlns:p14="http://schemas.microsoft.com/office/powerpoint/2010/main" val="32702323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LEPC Plans need to nest within local Comprehensive Emergency Management Plans, the State Comprehensive Emergency Management Plan, and the Regional Northwest Area Contingency Plan. If you are not a LEPC Community Coordinator writing a plan may sound daunting. However, you have Emergency Management personnel that will help walk your LEPC through the process. Your role is to contribute your knowledge and experience. After a plan is created and approved by your LEPC, be sure to review annually to look for updates or changes.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Reminder to facilitator to ask participants if they have questions: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Now for our next Section,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Add Name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cover exercises.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41</a:t>
            </a:fld>
            <a:endParaRPr kumimoji="1" lang="ja-JP" altLang="en-US"/>
          </a:p>
        </p:txBody>
      </p:sp>
    </p:spTree>
    <p:extLst>
      <p:ext uri="{BB962C8B-B14F-4D97-AF65-F5344CB8AC3E}">
        <p14:creationId xmlns:p14="http://schemas.microsoft.com/office/powerpoint/2010/main" val="1539426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LEPCs are required by EPCRA to exercise their LEPC plan regularly. It is recommended that LEPCs have annual exercises. Exercises are an opportunity to provides a low-risk environment to familiarize personnel with roles and responsibilities; fosters meaningful interaction and communication; identifies strengths and areas for improvement. </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42</a:t>
            </a:fld>
            <a:endParaRPr kumimoji="1" lang="ja-JP" altLang="en-US"/>
          </a:p>
        </p:txBody>
      </p:sp>
    </p:spTree>
    <p:extLst>
      <p:ext uri="{BB962C8B-B14F-4D97-AF65-F5344CB8AC3E}">
        <p14:creationId xmlns:p14="http://schemas.microsoft.com/office/powerpoint/2010/main" val="15688226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graphic on this slide shows the increasing complexity of different types of exercises. It is tempting with a new plan to jump into a full-scale exercise; however, we recommend you take a progressive approach. A multi-year exercise program enables jurisdictions/organizations to participate in a series of increasingly complex exercises, with each exercise building upon the previous one. Starting with a seminar to share information or a discussion-based workshop and moving up to a complex Full-Scale Exercise involving multiple agencies, jurisdictions/organizations, and real-time movement of resources.</a:t>
            </a:r>
          </a:p>
          <a:p>
            <a:pPr marL="0" marR="0">
              <a:lnSpc>
                <a:spcPct val="107000"/>
              </a:lnSpc>
              <a:spcBef>
                <a:spcPts val="0"/>
              </a:spcBef>
              <a:spcAft>
                <a:spcPts val="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Reminder: when planning an exercise, you don’t need to “test” or “exercise” the entire plan. </a:t>
            </a:r>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43</a:t>
            </a:fld>
            <a:endParaRPr kumimoji="1" lang="ja-JP" altLang="en-US"/>
          </a:p>
        </p:txBody>
      </p:sp>
    </p:spTree>
    <p:extLst>
      <p:ext uri="{BB962C8B-B14F-4D97-AF65-F5344CB8AC3E}">
        <p14:creationId xmlns:p14="http://schemas.microsoft.com/office/powerpoint/2010/main" val="5811525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0" dirty="0">
                <a:effectLst/>
                <a:latin typeface="Calibri" panose="020F0502020204030204" pitchFamily="34" charset="0"/>
                <a:ea typeface="Calibri" panose="020F0502020204030204" pitchFamily="34" charset="0"/>
                <a:cs typeface="Calibri" panose="020F0502020204030204" pitchFamily="34" charset="0"/>
              </a:rPr>
              <a:t>The Integrated Preparedness Cycle of planning, equipping, training, exercising, and evaluating and improving is a continuous process that ensures the regular examination of ever-changing threats, hazards, and risks. The Cycle involves the assessment of threats, hazards, and risks; new and updated plans; and improvements implemented from previously identified shortfalls or gaps. This cycle provides a continual and reliable approach to support decision making, resource allocation, and measure progress toward building, sustaining, and delivering capabilities based on a jurisdiction’s/organization’s threats, hazards, and risks. As a member understanding the process and involving your perspective and organization is essential to your LEPC or TEPC. </a:t>
            </a:r>
          </a:p>
          <a:p>
            <a:pPr marL="0" marR="0">
              <a:lnSpc>
                <a:spcPct val="107000"/>
              </a:lnSpc>
              <a:spcBef>
                <a:spcPts val="0"/>
              </a:spcBef>
              <a:spcAft>
                <a:spcPts val="0"/>
              </a:spcAft>
            </a:pP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b="0" dirty="0">
                <a:effectLst/>
                <a:latin typeface="Calibri" panose="020F0502020204030204" pitchFamily="34" charset="0"/>
                <a:ea typeface="Calibri" panose="020F0502020204030204" pitchFamily="34" charset="0"/>
                <a:cs typeface="Calibri" panose="020F0502020204030204" pitchFamily="34" charset="0"/>
              </a:rPr>
              <a:t>The Preparedness Toolkit Link (</a:t>
            </a:r>
            <a:r>
              <a:rPr lang="en-US" sz="1800" b="0" dirty="0" err="1">
                <a:effectLst/>
                <a:latin typeface="Calibri" panose="020F0502020204030204" pitchFamily="34" charset="0"/>
                <a:ea typeface="Calibri" panose="020F0502020204030204" pitchFamily="34" charset="0"/>
                <a:cs typeface="Calibri" panose="020F0502020204030204" pitchFamily="34" charset="0"/>
              </a:rPr>
              <a:t>PrepToolkit</a:t>
            </a:r>
            <a:r>
              <a:rPr lang="en-US" sz="1800" b="0" dirty="0">
                <a:effectLst/>
                <a:latin typeface="Calibri" panose="020F0502020204030204" pitchFamily="34" charset="0"/>
                <a:ea typeface="Calibri" panose="020F0502020204030204" pitchFamily="34" charset="0"/>
                <a:cs typeface="Calibri" panose="020F0502020204030204" pitchFamily="34" charset="0"/>
              </a:rPr>
              <a:t>) is an online collaborative environment which individuals from all levels of government and the private and nonprofit sectors can utilize to prepare for risks in their communities. Some of the many tools it provides is access to exercises and the Homeland Security Exercise and Evaluation Program (HSEEP) guidance and forms. You will be required to create an account. The </a:t>
            </a:r>
            <a:r>
              <a:rPr lang="en-US" sz="1800" b="0" dirty="0" err="1">
                <a:effectLst/>
                <a:latin typeface="Calibri" panose="020F0502020204030204" pitchFamily="34" charset="0"/>
                <a:ea typeface="Calibri" panose="020F0502020204030204" pitchFamily="34" charset="0"/>
                <a:cs typeface="Calibri" panose="020F0502020204030204" pitchFamily="34" charset="0"/>
              </a:rPr>
              <a:t>PrepToolkit</a:t>
            </a:r>
            <a:r>
              <a:rPr lang="en-US" sz="1800" b="0" dirty="0">
                <a:effectLst/>
                <a:latin typeface="Calibri" panose="020F0502020204030204" pitchFamily="34" charset="0"/>
                <a:ea typeface="Calibri" panose="020F0502020204030204" pitchFamily="34" charset="0"/>
                <a:cs typeface="Calibri" panose="020F0502020204030204" pitchFamily="34" charset="0"/>
              </a:rPr>
              <a:t> is designed for use by the whole community.</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b="0" dirty="0">
                <a:effectLst/>
                <a:latin typeface="Calibri" panose="020F0502020204030204" pitchFamily="34" charset="0"/>
                <a:ea typeface="Calibri" panose="020F0502020204030204" pitchFamily="34" charset="0"/>
                <a:cs typeface="Calibri" panose="020F0502020204030204" pitchFamily="34" charset="0"/>
              </a:rPr>
              <a:t> </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b="0" dirty="0">
                <a:effectLst/>
                <a:latin typeface="Calibri" panose="020F0502020204030204" pitchFamily="34" charset="0"/>
                <a:ea typeface="Calibri" panose="020F0502020204030204" pitchFamily="34" charset="0"/>
                <a:cs typeface="Calibri" panose="020F0502020204030204" pitchFamily="34" charset="0"/>
              </a:rPr>
              <a:t>Working with other agencies in the community to link to their exercises is another way share resources and exercise the LEPC plan without having to create a ‘stand alone’ exercise. For example, if your community health department or hospital is having a mass casualty exercise, perhaps you could link it to a hazmat release. Or, if your law enforcement or fire agencies or emergency management office wants to exercise an evacuation plan, that could be tied to your LEPC plan as well.</a:t>
            </a:r>
          </a:p>
          <a:p>
            <a:pPr marL="0" marR="0">
              <a:lnSpc>
                <a:spcPct val="107000"/>
              </a:lnSpc>
              <a:spcBef>
                <a:spcPts val="0"/>
              </a:spcBef>
              <a:spcAft>
                <a:spcPts val="0"/>
              </a:spcAft>
            </a:pPr>
            <a:r>
              <a:rPr lang="en-US" sz="1800" b="0" dirty="0">
                <a:effectLst/>
                <a:latin typeface="Calibri" panose="020F0502020204030204" pitchFamily="34" charset="0"/>
                <a:ea typeface="Calibri" panose="020F0502020204030204" pitchFamily="34" charset="0"/>
                <a:cs typeface="Calibri" panose="020F0502020204030204" pitchFamily="34" charset="0"/>
              </a:rPr>
              <a:t> </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b="0" i="1" dirty="0">
                <a:effectLst/>
                <a:latin typeface="Calibri" panose="020F0502020204030204" pitchFamily="34" charset="0"/>
                <a:ea typeface="Calibri" panose="020F0502020204030204" pitchFamily="34" charset="0"/>
                <a:cs typeface="Calibri" panose="020F0502020204030204" pitchFamily="34" charset="0"/>
              </a:rPr>
              <a:t>Optional facilitator possible engagement questions to participants:</a:t>
            </a:r>
          </a:p>
          <a:p>
            <a:pPr marL="0" marR="0">
              <a:lnSpc>
                <a:spcPct val="107000"/>
              </a:lnSpc>
              <a:spcBef>
                <a:spcPts val="0"/>
              </a:spcBef>
              <a:spcAft>
                <a:spcPts val="0"/>
              </a:spcAft>
            </a:pPr>
            <a:r>
              <a:rPr lang="en-US" sz="1800" b="0" i="1" dirty="0">
                <a:effectLst/>
                <a:latin typeface="Calibri" panose="020F0502020204030204" pitchFamily="34" charset="0"/>
                <a:ea typeface="Calibri" panose="020F0502020204030204" pitchFamily="34" charset="0"/>
                <a:cs typeface="Calibri" panose="020F0502020204030204" pitchFamily="34" charset="0"/>
              </a:rPr>
              <a:t>-  Do any of our participants today have an example of an exercise best practice or an exercise example that worked well for your community? </a:t>
            </a:r>
          </a:p>
          <a:p>
            <a:pPr marL="0" marR="0">
              <a:lnSpc>
                <a:spcPct val="107000"/>
              </a:lnSpc>
              <a:spcBef>
                <a:spcPts val="0"/>
              </a:spcBef>
              <a:spcAft>
                <a:spcPts val="0"/>
              </a:spcAft>
            </a:pPr>
            <a:endParaRPr lang="en-US" sz="1800" b="0" i="1"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1371509" rtl="0" eaLnBrk="1" fontAlgn="auto" latinLnBrk="0" hangingPunct="1">
              <a:lnSpc>
                <a:spcPct val="107000"/>
              </a:lnSpc>
              <a:spcBef>
                <a:spcPts val="0"/>
              </a:spcBef>
              <a:spcAft>
                <a:spcPts val="0"/>
              </a:spcAft>
              <a:buClrTx/>
              <a:buSzTx/>
              <a:buFontTx/>
              <a:buNone/>
              <a:tabLst/>
              <a:defRPr/>
            </a:pPr>
            <a:r>
              <a:rPr lang="en-US" sz="1800" i="0" kern="100" dirty="0">
                <a:effectLst/>
                <a:latin typeface="Calibri" panose="020F0502020204030204" pitchFamily="34" charset="0"/>
                <a:ea typeface="Calibri" panose="020F0502020204030204" pitchFamily="34" charset="0"/>
                <a:cs typeface="Times New Roman" panose="02020603050405020304" pitchFamily="18" charset="0"/>
              </a:rPr>
              <a:t>I will now turn this presentation over to (</a:t>
            </a:r>
            <a:r>
              <a:rPr lang="en-US" sz="1800" b="1" i="0" kern="100" dirty="0">
                <a:effectLst/>
                <a:latin typeface="Calibri" panose="020F0502020204030204" pitchFamily="34" charset="0"/>
                <a:ea typeface="Calibri" panose="020F0502020204030204" pitchFamily="34" charset="0"/>
                <a:cs typeface="Times New Roman" panose="02020603050405020304" pitchFamily="18" charset="0"/>
              </a:rPr>
              <a:t>Add Name</a:t>
            </a:r>
            <a:r>
              <a:rPr lang="en-US" sz="1800" i="0" kern="100" dirty="0">
                <a:effectLst/>
                <a:latin typeface="Calibri" panose="020F0502020204030204" pitchFamily="34" charset="0"/>
                <a:ea typeface="Calibri" panose="020F0502020204030204" pitchFamily="34" charset="0"/>
                <a:cs typeface="Times New Roman" panose="02020603050405020304" pitchFamily="18" charset="0"/>
              </a:rPr>
              <a:t>) who will cover the training section.</a:t>
            </a:r>
          </a:p>
          <a:p>
            <a:pPr marL="0" marR="0">
              <a:lnSpc>
                <a:spcPct val="107000"/>
              </a:lnSpc>
              <a:spcBef>
                <a:spcPts val="0"/>
              </a:spcBef>
              <a:spcAft>
                <a:spcPts val="0"/>
              </a:spcAft>
            </a:pP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44</a:t>
            </a:fld>
            <a:endParaRPr kumimoji="1" lang="ja-JP" altLang="en-US"/>
          </a:p>
        </p:txBody>
      </p:sp>
    </p:spTree>
    <p:extLst>
      <p:ext uri="{BB962C8B-B14F-4D97-AF65-F5344CB8AC3E}">
        <p14:creationId xmlns:p14="http://schemas.microsoft.com/office/powerpoint/2010/main" val="10941210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i="0" kern="100" dirty="0">
                <a:effectLst/>
                <a:latin typeface="Calibri" panose="020F0502020204030204" pitchFamily="34" charset="0"/>
                <a:ea typeface="Calibri" panose="020F0502020204030204" pitchFamily="34" charset="0"/>
                <a:cs typeface="Times New Roman" panose="02020603050405020304" pitchFamily="18" charset="0"/>
              </a:rPr>
              <a:t>LEPCs are Required by EPCRA to have a Training Program. Since EPCRA was implemented in 1986, emergency management practices have evolved. Now LEPCs in Washington should participate in the All-Hazards training at the local, state and federal level. LEPC should contribute to assessments with Local emergency management to help define the risk and training gaps in the community. Please remember to document all the training provided by your committee. </a:t>
            </a:r>
          </a:p>
          <a:p>
            <a:pPr marL="0" marR="0">
              <a:lnSpc>
                <a:spcPct val="107000"/>
              </a:lnSpc>
              <a:spcBef>
                <a:spcPts val="0"/>
              </a:spcBef>
              <a:spcAft>
                <a:spcPts val="800"/>
              </a:spcAft>
            </a:pPr>
            <a:endParaRPr lang="en-US" sz="1800"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0" kern="100" dirty="0">
                <a:effectLst/>
                <a:latin typeface="Calibri" panose="020F0502020204030204" pitchFamily="34" charset="0"/>
                <a:ea typeface="Calibri" panose="020F0502020204030204" pitchFamily="34" charset="0"/>
                <a:cs typeface="Times New Roman" panose="02020603050405020304" pitchFamily="18" charset="0"/>
              </a:rPr>
              <a:t>An LEPC Training Program should be referenced in their plan.  This plan should include a training schedule. We encourage your LEPC’s to provide a link to your local jurisdiction's emergency Management Training Schedule, the Washington State Patrol Hazardous Material Training Schedule and the EMD Training Calendar. Also, Training does not always need to be a formal class. It can also be presentations and information shared at meetings. </a:t>
            </a:r>
          </a:p>
          <a:p>
            <a:pPr marL="0" marR="0">
              <a:lnSpc>
                <a:spcPct val="107000"/>
              </a:lnSpc>
              <a:spcBef>
                <a:spcPts val="0"/>
              </a:spcBef>
              <a:spcAft>
                <a:spcPts val="800"/>
              </a:spcAft>
            </a:pPr>
            <a:endParaRPr lang="en-US" sz="1800"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n-US" sz="1800" dirty="0"/>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45</a:t>
            </a:fld>
            <a:endParaRPr kumimoji="1" lang="ja-JP" altLang="en-US"/>
          </a:p>
        </p:txBody>
      </p:sp>
    </p:spTree>
    <p:extLst>
      <p:ext uri="{BB962C8B-B14F-4D97-AF65-F5344CB8AC3E}">
        <p14:creationId xmlns:p14="http://schemas.microsoft.com/office/powerpoint/2010/main" val="27598158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image on this slide is the SERC page on the state training calendar. This calendar is also linked to the training provided by the Division of Emergency Management. A list of additional training resources is available in the LEPC Toolbox.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Reminder to facilitator to ask participants if they have questions: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46</a:t>
            </a:fld>
            <a:endParaRPr kumimoji="1" lang="ja-JP" altLang="en-US"/>
          </a:p>
        </p:txBody>
      </p:sp>
    </p:spTree>
    <p:extLst>
      <p:ext uri="{BB962C8B-B14F-4D97-AF65-F5344CB8AC3E}">
        <p14:creationId xmlns:p14="http://schemas.microsoft.com/office/powerpoint/2010/main" val="2228112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As an LEPC Member, the SERC Support Staff recommends you take the following courses listed on this slide. Your LEPC may recommend additional training. Please document and track your own training.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-Incident Command System training is essential for anyone who will be involved in any incident. ICS 100, 200, 700 and 800 are available online and ICS 300 and 400 are in person courses. </a:t>
            </a:r>
          </a:p>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-All LEPC Member should be familiar with exercises and the IS-120.c Course is free and available online. The Homeland Security Exercise and evaluation Program is a great resource for anyone who develops exercises. </a:t>
            </a:r>
          </a:p>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-EPA offers an online self paced EPCRA course. It is good information, but we recommend you take the training in steps because its approximately 12 hours long. </a:t>
            </a:r>
          </a:p>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-For anyone new in the world of hazardous materials, the </a:t>
            </a:r>
            <a:r>
              <a:rPr lang="en-US" sz="1800" i="0" dirty="0">
                <a:effectLst/>
                <a:latin typeface="+mn-lt"/>
              </a:rPr>
              <a:t>Introduction to Hazardous Materials offer online by FEMA is a great course. It is free and online. </a:t>
            </a:r>
          </a:p>
          <a:p>
            <a:pPr marL="0" marR="0" lvl="0" indent="0" algn="l" defTabSz="1371509" rtl="0" eaLnBrk="1" fontAlgn="auto" latinLnBrk="0" hangingPunct="1">
              <a:lnSpc>
                <a:spcPct val="100000"/>
              </a:lnSpc>
              <a:spcBef>
                <a:spcPts val="0"/>
              </a:spcBef>
              <a:spcAft>
                <a:spcPts val="0"/>
              </a:spcAft>
              <a:buClrTx/>
              <a:buSzTx/>
              <a:buFontTx/>
              <a:buNone/>
              <a:tabLst/>
              <a:defRPr/>
            </a:pPr>
            <a:r>
              <a:rPr lang="en-US" sz="1800" i="0" dirty="0">
                <a:effectLst/>
                <a:latin typeface="+mn-lt"/>
              </a:rPr>
              <a:t>-Last but not least, Washington State Open Public Meeting Training is a 19-minute online video. </a:t>
            </a:r>
            <a:endParaRPr lang="en-US" dirty="0"/>
          </a:p>
          <a:p>
            <a:pPr marL="0" marR="0" lvl="0" indent="0" algn="l" defTabSz="13715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3715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3715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3715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371509" rtl="0" eaLnBrk="1" fontAlgn="auto" latinLnBrk="0" hangingPunct="1">
              <a:lnSpc>
                <a:spcPct val="100000"/>
              </a:lnSpc>
              <a:spcBef>
                <a:spcPts val="0"/>
              </a:spcBef>
              <a:spcAft>
                <a:spcPts val="0"/>
              </a:spcAft>
              <a:buClrTx/>
              <a:buSzTx/>
              <a:buFontTx/>
              <a:buNone/>
              <a:tabLst/>
              <a:defRPr/>
            </a:pPr>
            <a:endParaRPr lang="en-US" dirty="0"/>
          </a:p>
          <a:p>
            <a:pPr marL="0" marR="0" lvl="0" indent="0" algn="l" defTabSz="1371509"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47</a:t>
            </a:fld>
            <a:endParaRPr kumimoji="1" lang="ja-JP" altLang="en-US"/>
          </a:p>
        </p:txBody>
      </p:sp>
    </p:spTree>
    <p:extLst>
      <p:ext uri="{BB962C8B-B14F-4D97-AF65-F5344CB8AC3E}">
        <p14:creationId xmlns:p14="http://schemas.microsoft.com/office/powerpoint/2010/main" val="10966588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take a few minutes and talk about the Washington State Patrol (WSP) Hazardous Materials Training Program. The WSP offers free training to 1st responders. This includes anybody that is involved with either planning or responding to a hazardous materials event as well as recovery, fire, law enforcement, EMS, Emergency Management, and healthcare. Our training is grant funded. The Hazardous Material Emergency Preparedness (HMEP) grant provided by the Pipeline and Hazardous Materials Safety Administration (PHMSA) Grant requires that the training we provide through HMEP is related to road, rail pipeline, marine and aircraft. The funds provided by the FEMA Emergency Management Performance Grant (EMPG) is a little bit more open minded. This grant allows us to provide the responders with some things outside of the transportation mode. Overall, we train roughly about 1700 people a year and that number includes the State Patrol to keep them up to date with their hazmat skills. </a:t>
            </a:r>
          </a:p>
          <a:p>
            <a:endParaRPr lang="en-US" dirty="0"/>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48</a:t>
            </a:fld>
            <a:endParaRPr kumimoji="1" lang="ja-JP" altLang="en-US"/>
          </a:p>
        </p:txBody>
      </p:sp>
    </p:spTree>
    <p:extLst>
      <p:ext uri="{BB962C8B-B14F-4D97-AF65-F5344CB8AC3E}">
        <p14:creationId xmlns:p14="http://schemas.microsoft.com/office/powerpoint/2010/main" val="23466750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training Courses on this slide are referred to by the WSP as the legacy training courses. All of these courses comply with OSHA 1910.120 and with NFPA 470 as well as the Washington Administrative Code (WAC) on training requirements for employees. Please be aware that the OSHA 1910.120 and WAC are somewhat dated and the number of hours that you may see within regulations are less than the hours for current courses. The WSP exceeds training hours in some cases by quite a bit because from the time that those regulations were created in the late 70s, early 80s the HAZMAT world has really developed and there are a few more hazards that didn’t exist or were not recognized.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Awareness, Operations, and Technician level training is a crawl, walk, run, situation.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Awareness level is intended for anybody that may witness a hazmat event so they will be able to identify what's involved, keep people isolated and make the necessary notifications. Awareness level personnel typically don't have the PPE or the protective personal equipment or respiratory protection to do much else.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Operations level is a defensive measure where they can do damning, diverting, diking, putting down absorbent pads, things of that nature to limit the spread of a spill. Operations level can also do some basic detection.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Technician level in the state of Washington is a 40-hour class. It covers everything from regulations to practical exercises, and proper PPE for different levels of hazmat response. Decontamination, also referred to as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Decon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 covered in both operations and technician level courses.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Hazmat On Scene Command is an important class. Many agencies use this course for a promotional standpoint where the individual must take this class to get promoted to Battalion Chief or to a mid-level leadership role. All WSP sergeants must take this class. This course is particularly useful for WSP employees because the WAC requires the State Patrol to serve as an Incident Commander in the Incident Command Structure for designated jurisdictions. The WSP will typically respond in a Unified Command Structure. It is important to note that the WSP does not have a HAZMAT team, so they will not fly in and helicopter and repel down and mitigate the situation, but they will serve as the Incident Commander for the local jurisdictions that have designated WSP for that role.</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HAZMAT IQ and safety officer are specialty courses. The WSP also has a Hazmat chemistry class, which is not included on this slide. It is typically 40 hours, and it's pretty intense and students gain a better understanding of the chemistry of hazardous materials. </a:t>
            </a:r>
          </a:p>
          <a:p>
            <a:endParaRPr lang="en-US" dirty="0"/>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49</a:t>
            </a:fld>
            <a:endParaRPr kumimoji="1" lang="ja-JP" altLang="en-US"/>
          </a:p>
        </p:txBody>
      </p:sp>
    </p:spTree>
    <p:extLst>
      <p:ext uri="{BB962C8B-B14F-4D97-AF65-F5344CB8AC3E}">
        <p14:creationId xmlns:p14="http://schemas.microsoft.com/office/powerpoint/2010/main" val="385666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December 1984, an industrial accident in Bhopal, India released methyl isocyanate, a chemical used to make pesticides, plastics and other products. The accident killed thousands and injured many more.</a:t>
            </a:r>
          </a:p>
          <a:p>
            <a:endParaRPr lang="en-US"/>
          </a:p>
          <a:p>
            <a:r>
              <a:rPr lang="en-US"/>
              <a:t>As you can see by the cover of TIME magazine, the disaster made headlines around the world. The company responsible for the release was Union Carbide, a U.S. company. Some in the United States believed that although the accident was a tragedy, it had occurred in a country with weaker environmental laws and safety oversight, insulating the U.S. from such a disaster.</a:t>
            </a:r>
            <a:endParaRPr lang="en-US">
              <a:ea typeface="游ゴシック"/>
            </a:endParaRPr>
          </a:p>
          <a:p>
            <a:endParaRPr lang="en-US"/>
          </a:p>
          <a:p>
            <a:pPr marL="0" marR="0" lvl="0" indent="0" algn="l" defTabSz="1371509" rtl="0" eaLnBrk="1" fontAlgn="auto" latinLnBrk="0" hangingPunct="1">
              <a:lnSpc>
                <a:spcPct val="100000"/>
              </a:lnSpc>
              <a:spcBef>
                <a:spcPts val="0"/>
              </a:spcBef>
              <a:spcAft>
                <a:spcPts val="0"/>
              </a:spcAft>
              <a:buClrTx/>
              <a:buSzTx/>
              <a:buFontTx/>
              <a:buNone/>
              <a:tabLst/>
              <a:defRPr/>
            </a:pPr>
            <a:r>
              <a:rPr lang="en-US" sz="1800" i="1" kern="100">
                <a:effectLst/>
                <a:latin typeface="Calibri"/>
                <a:ea typeface="Calibri" panose="020F0502020204030204" pitchFamily="34" charset="0"/>
                <a:cs typeface="Calibri"/>
              </a:rPr>
              <a:t>Optional facilitator possible engagement questions to participants:</a:t>
            </a:r>
          </a:p>
          <a:p>
            <a:r>
              <a:rPr lang="en-US"/>
              <a:t>-What do you think the long-term consequences of a disaster like this would be for your jurisdiction? (first responders, do you know what facilities in your communities pose risks? Facilities, what happens to you and the community around you? Ems, What keeps you up at night?)</a:t>
            </a:r>
            <a:endParaRPr lang="en-US">
              <a:ea typeface="游ゴシック"/>
            </a:endParaRPr>
          </a:p>
          <a:p>
            <a:endParaRPr lang="en-US">
              <a:ea typeface="游ゴシック"/>
            </a:endParaRPr>
          </a:p>
          <a:p>
            <a:endParaRPr lang="en-US">
              <a:ea typeface="游ゴシック"/>
            </a:endParaRPr>
          </a:p>
          <a:p>
            <a:endParaRPr lang="en-US">
              <a:ea typeface="游ゴシック"/>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5</a:t>
            </a:fld>
            <a:endParaRPr kumimoji="1" lang="ja-JP" altLang="en-US"/>
          </a:p>
        </p:txBody>
      </p:sp>
    </p:spTree>
    <p:extLst>
      <p:ext uri="{BB962C8B-B14F-4D97-AF65-F5344CB8AC3E}">
        <p14:creationId xmlns:p14="http://schemas.microsoft.com/office/powerpoint/2010/main" val="51244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what training do we need? Do you need to do this training well? Here are the are the regulations and the standards we spoke about earlier.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265" indent="-342265"/>
            <a:r>
              <a:rPr lang="en-US" sz="1800" b="0" dirty="0">
                <a:latin typeface="Franklin Gothic Book"/>
                <a:ea typeface="Roboto"/>
                <a:cs typeface="Times New Roman"/>
              </a:rPr>
              <a:t>WAC 296-824-30005   Train Your Employees</a:t>
            </a:r>
          </a:p>
          <a:p>
            <a:pPr marL="342265" indent="-342265"/>
            <a:r>
              <a:rPr lang="en-US" sz="1800" b="0" dirty="0">
                <a:latin typeface="Franklin Gothic Book"/>
                <a:ea typeface="Roboto"/>
                <a:cs typeface="Times New Roman"/>
              </a:rPr>
              <a:t>29 CFR 1910.120 Hazardous Waste and Emergency Response</a:t>
            </a:r>
          </a:p>
          <a:p>
            <a:pPr marL="342265" indent="-342265"/>
            <a:r>
              <a:rPr lang="en-US" sz="1800" b="0" dirty="0">
                <a:latin typeface="Franklin Gothic Book"/>
                <a:ea typeface="Roboto"/>
                <a:cs typeface="Times New Roman"/>
              </a:rPr>
              <a:t>NFPA 470  Hazardous Materials/WMD Standard for Responders</a:t>
            </a:r>
            <a:endParaRPr lang="en-US" sz="1800" b="0" dirty="0">
              <a:latin typeface="Franklin Gothic Book"/>
              <a:ea typeface="Roboto"/>
            </a:endParaRP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Add Name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will cover measuring success in the last section. </a:t>
            </a:r>
          </a:p>
          <a:p>
            <a:endParaRPr lang="en-US" dirty="0"/>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50</a:t>
            </a:fld>
            <a:endParaRPr kumimoji="1" lang="ja-JP" altLang="en-US"/>
          </a:p>
        </p:txBody>
      </p:sp>
    </p:spTree>
    <p:extLst>
      <p:ext uri="{BB962C8B-B14F-4D97-AF65-F5344CB8AC3E}">
        <p14:creationId xmlns:p14="http://schemas.microsoft.com/office/powerpoint/2010/main" val="4391841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kern="100" dirty="0">
                <a:effectLst/>
                <a:latin typeface="Calibri"/>
                <a:ea typeface="Calibri" panose="020F0502020204030204" pitchFamily="34" charset="0"/>
                <a:cs typeface="Calibri"/>
              </a:rPr>
              <a:t>Success is specifically relevant to the community the LEPC serves. Your LEPC may be evaluated by local government entities, the mayor, the city council, or a similar group. Industry may want to know if the chemical information</a:t>
            </a:r>
            <a:r>
              <a:rPr lang="en-US" kern="100" dirty="0">
                <a:latin typeface="Calibri"/>
                <a:ea typeface="Calibri" panose="020F0502020204030204" pitchFamily="34" charset="0"/>
                <a:cs typeface="Calibri"/>
              </a:rPr>
              <a:t> </a:t>
            </a:r>
            <a:r>
              <a:rPr lang="en-US" sz="1800" kern="100" dirty="0">
                <a:effectLst/>
                <a:latin typeface="Calibri"/>
                <a:ea typeface="Calibri" panose="020F0502020204030204" pitchFamily="34" charset="0"/>
                <a:cs typeface="Calibri"/>
              </a:rPr>
              <a:t>they provide is being used wisely and efficiently. Individual citizens may wonder if your work is effectively protecting them. Federal agencies may use indicators of success to support grant funding and other decisions related to LEPCs/TEPCs. And, of course, you, as LEPC members may want to study what you are doing to see if you are satisfied with your work and whether your efforts have lead to better protection of the community from chemical risks. All these and other issues can provide the </a:t>
            </a:r>
            <a:r>
              <a:rPr lang="en-US" kern="100" dirty="0">
                <a:latin typeface="Calibri"/>
                <a:ea typeface="Calibri" panose="020F0502020204030204" pitchFamily="34" charset="0"/>
                <a:cs typeface="Calibri"/>
              </a:rPr>
              <a:t>reasoning</a:t>
            </a:r>
            <a:r>
              <a:rPr lang="en-US" sz="1800" kern="100" dirty="0">
                <a:effectLst/>
                <a:latin typeface="Calibri"/>
                <a:ea typeface="Calibri" panose="020F0502020204030204" pitchFamily="34" charset="0"/>
                <a:cs typeface="Calibri"/>
              </a:rPr>
              <a:t> to measure the progress of your LEPC. </a:t>
            </a:r>
            <a:r>
              <a:rPr lang="en-US" kern="100" dirty="0">
                <a:latin typeface="Calibri"/>
                <a:ea typeface="Calibri" panose="020F0502020204030204" pitchFamily="34" charset="0"/>
                <a:cs typeface="Calibri"/>
              </a:rPr>
              <a:t>It is important that each </a:t>
            </a:r>
            <a:r>
              <a:rPr lang="en-US" sz="1800" kern="100" dirty="0">
                <a:effectLst/>
                <a:latin typeface="Calibri"/>
                <a:ea typeface="Calibri" panose="020F0502020204030204" pitchFamily="34" charset="0"/>
                <a:cs typeface="Calibri"/>
              </a:rPr>
              <a:t>LEPCs/TEPCs to have their own vision of success based upon the risks, capacities</a:t>
            </a:r>
            <a:r>
              <a:rPr lang="en-US" kern="100" dirty="0">
                <a:latin typeface="Calibri"/>
                <a:ea typeface="Calibri" panose="020F0502020204030204" pitchFamily="34" charset="0"/>
                <a:cs typeface="Calibri"/>
              </a:rPr>
              <a:t>,</a:t>
            </a:r>
            <a:r>
              <a:rPr lang="en-US" sz="1800" kern="100" dirty="0">
                <a:effectLst/>
                <a:latin typeface="Calibri"/>
                <a:ea typeface="Calibri" panose="020F0502020204030204" pitchFamily="34" charset="0"/>
                <a:cs typeface="Calibri"/>
              </a:rPr>
              <a:t> and conditions in the community they serve. That vision should be written, clear, and come from a group discussion of the concerns</a:t>
            </a:r>
            <a:r>
              <a:rPr lang="en-US" kern="100" dirty="0">
                <a:latin typeface="Calibri"/>
                <a:ea typeface="Calibri" panose="020F0502020204030204" pitchFamily="34" charset="0"/>
                <a:cs typeface="Calibri"/>
              </a:rPr>
              <a:t>, conditions, and readiness of the community and jurisdictions that the LEPC/TEPC serves.</a:t>
            </a:r>
            <a:r>
              <a:rPr lang="en-US" sz="1800" kern="100" dirty="0">
                <a:effectLst/>
                <a:latin typeface="Calibri"/>
                <a:ea typeface="Calibri" panose="020F0502020204030204" pitchFamily="34" charset="0"/>
                <a:cs typeface="Calibri"/>
              </a:rPr>
              <a:t> It may be that </a:t>
            </a:r>
            <a:r>
              <a:rPr lang="en-US" kern="100" dirty="0">
                <a:latin typeface="Calibri"/>
                <a:ea typeface="Calibri" panose="020F0502020204030204" pitchFamily="34" charset="0"/>
                <a:cs typeface="Calibri"/>
              </a:rPr>
              <a:t>there is a belief that </a:t>
            </a:r>
            <a:r>
              <a:rPr lang="en-US" sz="1800" kern="100" dirty="0">
                <a:effectLst/>
                <a:latin typeface="Calibri"/>
                <a:ea typeface="Calibri" panose="020F0502020204030204" pitchFamily="34" charset="0"/>
                <a:cs typeface="Calibri"/>
              </a:rPr>
              <a:t>the vision is </a:t>
            </a:r>
            <a:r>
              <a:rPr lang="en-US" kern="100" dirty="0">
                <a:latin typeface="Calibri"/>
                <a:ea typeface="Calibri" panose="020F0502020204030204" pitchFamily="34" charset="0"/>
                <a:cs typeface="Calibri"/>
              </a:rPr>
              <a:t>difficult to obtain </a:t>
            </a:r>
            <a:r>
              <a:rPr lang="en-US" sz="1800" kern="100" dirty="0">
                <a:effectLst/>
                <a:latin typeface="Calibri"/>
                <a:ea typeface="Calibri" panose="020F0502020204030204" pitchFamily="34" charset="0"/>
                <a:cs typeface="Calibri"/>
              </a:rPr>
              <a:t>given current resources. That does not matter as long as the LEPC understands its mission is to make progress towards the vision. The vision of success is an aspirational goal and should set the long-term objectives for the work done by the LEPC.</a:t>
            </a:r>
            <a:r>
              <a:rPr lang="en-US" kern="100" dirty="0">
                <a:latin typeface="Calibri"/>
                <a:ea typeface="Calibri" panose="020F0502020204030204" pitchFamily="34" charset="0"/>
                <a:cs typeface="Calibri"/>
              </a:rPr>
              <a:t> </a:t>
            </a:r>
          </a:p>
          <a:p>
            <a:pPr>
              <a:defRPr/>
            </a:pPr>
            <a:endParaRPr lang="en-US" kern="100" dirty="0">
              <a:latin typeface="Calibri"/>
              <a:cs typeface="Calibri"/>
            </a:endParaRPr>
          </a:p>
          <a:p>
            <a:pPr>
              <a:defRPr/>
            </a:pPr>
            <a:r>
              <a:rPr lang="en-US" kern="100" dirty="0">
                <a:latin typeface="Calibri"/>
                <a:cs typeface="Calibri"/>
              </a:rPr>
              <a:t>We highly encourage each LEPC to create a strategic plan or a set of achievable goals for continuous improvement. There is an example of this in the LEPC toolbox to help get things rolling. As with any endeavor, creating momentum is important for success.  </a:t>
            </a:r>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51</a:t>
            </a:fld>
            <a:endParaRPr kumimoji="1" lang="ja-JP" altLang="en-US"/>
          </a:p>
        </p:txBody>
      </p:sp>
    </p:spTree>
    <p:extLst>
      <p:ext uri="{BB962C8B-B14F-4D97-AF65-F5344CB8AC3E}">
        <p14:creationId xmlns:p14="http://schemas.microsoft.com/office/powerpoint/2010/main" val="13783206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Community Coordinators are an essential parts of your organizations, Truly successful LEPCS or TEPCs utilize the expertise and resources of their entire membership to be successful. On this slide we have a few things you can do to contribute to the success of your LEPC. </a:t>
            </a:r>
          </a:p>
          <a:p>
            <a:r>
              <a:rPr lang="en-US"/>
              <a:t>For example:</a:t>
            </a:r>
          </a:p>
          <a:p>
            <a:pPr marL="285750" indent="-285750">
              <a:buFont typeface="Arial" panose="020B0604020202020204" pitchFamily="34" charset="0"/>
              <a:buChar char="•"/>
            </a:pPr>
            <a:r>
              <a:rPr lang="en-US"/>
              <a:t>If you represent a facility, you could invite the LEPC over for a tour.</a:t>
            </a:r>
          </a:p>
          <a:p>
            <a:pPr marL="285750" indent="-285750">
              <a:buFont typeface="Arial" panose="020B0604020202020204" pitchFamily="34" charset="0"/>
              <a:buChar char="•"/>
            </a:pPr>
            <a:r>
              <a:rPr lang="en-US"/>
              <a:t>Private Sector partners often have a little bit more resources available and could offer a luncheon or snacks.</a:t>
            </a:r>
          </a:p>
          <a:p>
            <a:pPr marL="285750" indent="-285750">
              <a:buFont typeface="Arial" panose="020B0604020202020204" pitchFamily="34" charset="0"/>
              <a:buChar char="•"/>
            </a:pPr>
            <a:r>
              <a:rPr lang="en-US"/>
              <a:t>First Responders can incorporate the LEPC into their Community Meeting and events.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An elected official may want to encourage their LEPC to conduct the LEPC/ TEPC Self Evaluation Checklist together.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Health care representative may want to invite their LEPC TEPC to an exercise.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Representatives from Print or Broadcast media could contribute their expertise to the information provided online or in printed materials for the public.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Optional facilitator possible engagement questions to participants:</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What other thoughts do you have on how you can contribute to the success of your LEPC or TEPC?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endParaRPr lang="en-US"/>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52</a:t>
            </a:fld>
            <a:endParaRPr kumimoji="1" lang="ja-JP" altLang="en-US"/>
          </a:p>
        </p:txBody>
      </p:sp>
    </p:spTree>
    <p:extLst>
      <p:ext uri="{BB962C8B-B14F-4D97-AF65-F5344CB8AC3E}">
        <p14:creationId xmlns:p14="http://schemas.microsoft.com/office/powerpoint/2010/main" val="30557499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There are countless resources available to LEPC and TEPC's to improve their organizations here's just a short list of a few to start with if you need additional resources, please reach out to SERC support staff.</a:t>
            </a:r>
          </a:p>
          <a:p>
            <a:endParaRPr lang="en-US"/>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53</a:t>
            </a:fld>
            <a:endParaRPr kumimoji="1" lang="ja-JP" altLang="en-US"/>
          </a:p>
        </p:txBody>
      </p:sp>
    </p:spTree>
    <p:extLst>
      <p:ext uri="{BB962C8B-B14F-4D97-AF65-F5344CB8AC3E}">
        <p14:creationId xmlns:p14="http://schemas.microsoft.com/office/powerpoint/2010/main" val="12554676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finish up our presentation today, we would like to point out the SERC has support staff that can also be a resources to your LEPC. </a:t>
            </a:r>
          </a:p>
          <a:p>
            <a:endParaRPr lang="en-US"/>
          </a:p>
          <a:p>
            <a:pPr marL="0" marR="0" lvl="0" indent="0" algn="l" defTabSz="1371509" rtl="0" eaLnBrk="1" fontAlgn="auto" latinLnBrk="0" hangingPunct="1">
              <a:lnSpc>
                <a:spcPct val="100000"/>
              </a:lnSpc>
              <a:spcBef>
                <a:spcPts val="0"/>
              </a:spcBef>
              <a:spcAft>
                <a:spcPts val="0"/>
              </a:spcAft>
              <a:buClrTx/>
              <a:buSzTx/>
              <a:buFontTx/>
              <a:buNone/>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Reminder to facilitator to ask participants if they have questions: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54</a:t>
            </a:fld>
            <a:endParaRPr kumimoji="1" lang="ja-JP" altLang="en-US"/>
          </a:p>
        </p:txBody>
      </p:sp>
    </p:spTree>
    <p:extLst>
      <p:ext uri="{BB962C8B-B14F-4D97-AF65-F5344CB8AC3E}">
        <p14:creationId xmlns:p14="http://schemas.microsoft.com/office/powerpoint/2010/main" val="1689003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641555"/>
          </a:xfrm>
        </p:spPr>
        <p:txBody>
          <a:bodyPr>
            <a:noAutofit/>
          </a:bodyPr>
          <a:lstStyle/>
          <a:p>
            <a:r>
              <a:rPr lang="en-US" sz="1400"/>
              <a:t>Less than a year later, at a Union Carbide plant (now Dow) in Institute, West Virginia, a chemical leak injured 6 workers and exposed more than a hundred residents, sending 28 people to the hospital for eye, throat, and lung irritation. The chemical released was not methyl isocyanate, but it was present at the plant. This particular plant was the only place in the U.S. at the time where methyl isocyanate was manufactured and stockpiled, the same chemical that was released in Bhopal. </a:t>
            </a:r>
          </a:p>
          <a:p>
            <a:endParaRPr lang="en-US" sz="1400">
              <a:ea typeface="游ゴシック"/>
            </a:endParaRPr>
          </a:p>
          <a:p>
            <a:r>
              <a:rPr lang="en-US" sz="1400"/>
              <a:t>Institute is a town of 3,100 people that largely surrounds West Virginia State College. It’s about 10 miles north of Charleston. You can see by the photo on the right, it’s also near a river and an interstate highway. This event could have been much worse. </a:t>
            </a:r>
            <a:endParaRPr lang="en-US" sz="1400">
              <a:ea typeface="游ゴシック"/>
            </a:endParaRPr>
          </a:p>
          <a:p>
            <a:endParaRPr lang="en-US" sz="1400">
              <a:ea typeface="游ゴシック"/>
            </a:endParaRPr>
          </a:p>
          <a:p>
            <a:r>
              <a:rPr lang="en-US" sz="1400"/>
              <a:t>This “close call” event led many to question whether the industrial accident that occurred in Bhopal could happen here in the United States. The public demanded to know what was in their own backyards, and questioned whether they could be impacted by a chemical release from an industrial facility. First responders also needed to know what chemicals these facilities used and stored in the event of a spill or other disaster. </a:t>
            </a:r>
            <a:endParaRPr lang="en-US" sz="1400">
              <a:ea typeface="游ゴシック"/>
            </a:endParaRPr>
          </a:p>
          <a:p>
            <a:endParaRPr lang="en-US" sz="1400">
              <a:ea typeface="游ゴシック"/>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Reminder to facilitator to ask participants if they have questions: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a:ea typeface="游ゴシック"/>
            </a:endParaRPr>
          </a:p>
        </p:txBody>
      </p:sp>
      <p:sp>
        <p:nvSpPr>
          <p:cNvPr id="4" name="Slide Number Placeholder 3"/>
          <p:cNvSpPr>
            <a:spLocks noGrp="1"/>
          </p:cNvSpPr>
          <p:nvPr>
            <p:ph type="sldNum" sz="quarter" idx="10"/>
          </p:nvPr>
        </p:nvSpPr>
        <p:spPr/>
        <p:txBody>
          <a:bodyPr/>
          <a:lstStyle/>
          <a:p>
            <a:pPr defTabSz="904524">
              <a:defRPr/>
            </a:pPr>
            <a:fld id="{9A628E4F-335F-45F5-A2FC-FE9487D09098}" type="slidenum">
              <a:rPr lang="en-US">
                <a:solidFill>
                  <a:prstClr val="black"/>
                </a:solidFill>
                <a:latin typeface="Calibri"/>
              </a:rPr>
              <a:pPr defTabSz="904524">
                <a:defRPr/>
              </a:pPr>
              <a:t>6</a:t>
            </a:fld>
            <a:endParaRPr lang="en-US">
              <a:solidFill>
                <a:prstClr val="black"/>
              </a:solidFill>
              <a:latin typeface="Calibri"/>
            </a:endParaRPr>
          </a:p>
        </p:txBody>
      </p:sp>
    </p:spTree>
    <p:extLst>
      <p:ext uri="{BB962C8B-B14F-4D97-AF65-F5344CB8AC3E}">
        <p14:creationId xmlns:p14="http://schemas.microsoft.com/office/powerpoint/2010/main" val="2207865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 result of these incidents, the Comprehensive Environmental Responsibility and Liability Act (CERCLA) was amended in 1986 with the Superfund Amendments and Reauthorization Act (SARA) and signed into federal law.  Title III of SARA is EPCRA, the Emergency Planning and Community Right-to-Know Act.  </a:t>
            </a:r>
          </a:p>
          <a:p>
            <a:endParaRPr lang="en-US"/>
          </a:p>
        </p:txBody>
      </p:sp>
      <p:sp>
        <p:nvSpPr>
          <p:cNvPr id="4" name="Slide Number Placeholder 3"/>
          <p:cNvSpPr>
            <a:spLocks noGrp="1"/>
          </p:cNvSpPr>
          <p:nvPr>
            <p:ph type="sldNum" sz="quarter" idx="10"/>
          </p:nvPr>
        </p:nvSpPr>
        <p:spPr/>
        <p:txBody>
          <a:bodyPr/>
          <a:lstStyle/>
          <a:p>
            <a:fld id="{9A628E4F-335F-45F5-A2FC-FE9487D09098}" type="slidenum">
              <a:rPr lang="en-US" smtClean="0"/>
              <a:pPr/>
              <a:t>7</a:t>
            </a:fld>
            <a:endParaRPr lang="en-US"/>
          </a:p>
        </p:txBody>
      </p:sp>
    </p:spTree>
    <p:extLst>
      <p:ext uri="{BB962C8B-B14F-4D97-AF65-F5344CB8AC3E}">
        <p14:creationId xmlns:p14="http://schemas.microsoft.com/office/powerpoint/2010/main" val="1280882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the name implies, EPCRA has two main components: Emergency Planning and Community Right-to-Know</a:t>
            </a:r>
          </a:p>
          <a:p>
            <a:endParaRPr lang="en-US"/>
          </a:p>
          <a:p>
            <a:r>
              <a:rPr lang="en-US"/>
              <a:t>The goal of EPCRA is to protect public health, safety and the environment from chemical hazards. </a:t>
            </a:r>
            <a:endParaRPr lang="en-US">
              <a:ea typeface="游ゴシック"/>
            </a:endParaRPr>
          </a:p>
          <a:p>
            <a:endParaRPr lang="en-US"/>
          </a:p>
          <a:p>
            <a:r>
              <a:rPr lang="en-US"/>
              <a:t>To meet this goal, EPCRA requires federal and state governments, tribal nations, local agencies, and industries to work together on emergency planning and preparedness.</a:t>
            </a:r>
            <a:endParaRPr lang="en-US">
              <a:ea typeface="游ゴシック"/>
            </a:endParaRPr>
          </a:p>
        </p:txBody>
      </p:sp>
      <p:sp>
        <p:nvSpPr>
          <p:cNvPr id="4" name="Slide Number Placeholder 3"/>
          <p:cNvSpPr>
            <a:spLocks noGrp="1"/>
          </p:cNvSpPr>
          <p:nvPr>
            <p:ph type="sldNum" sz="quarter" idx="10"/>
          </p:nvPr>
        </p:nvSpPr>
        <p:spPr/>
        <p:txBody>
          <a:bodyPr/>
          <a:lstStyle/>
          <a:p>
            <a:fld id="{9A628E4F-335F-45F5-A2FC-FE9487D09098}" type="slidenum">
              <a:rPr lang="en-US" smtClean="0"/>
              <a:pPr/>
              <a:t>8</a:t>
            </a:fld>
            <a:endParaRPr lang="en-US"/>
          </a:p>
        </p:txBody>
      </p:sp>
    </p:spTree>
    <p:extLst>
      <p:ext uri="{BB962C8B-B14F-4D97-AF65-F5344CB8AC3E}">
        <p14:creationId xmlns:p14="http://schemas.microsoft.com/office/powerpoint/2010/main" val="1553033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956125"/>
          </a:xfrm>
        </p:spPr>
        <p:txBody>
          <a:bodyPr/>
          <a:lstStyle/>
          <a:p>
            <a:r>
              <a:rPr lang="en-US"/>
              <a:t>With the creation of EPCRA in federal law, states now needed to find a way to implement EPCRA manage mandatory reports. This federal mandate is unfunded, meaning the states are not given funds to accomplish these requirements.</a:t>
            </a:r>
          </a:p>
          <a:p>
            <a:endParaRPr lang="en-US"/>
          </a:p>
          <a:p>
            <a:r>
              <a:rPr lang="en-US"/>
              <a:t>In Washington State, Governor Booth Gardner established the Washington State Emergency Response Commission, or SERC, in April 1987 under WAC 118-40. SERC membership includes state agencies, private industry, emergency planners and first responders, and others.</a:t>
            </a:r>
            <a:endParaRPr lang="en-US">
              <a:ea typeface="游ゴシック"/>
            </a:endParaRPr>
          </a:p>
          <a:p>
            <a:pPr lvl="0"/>
            <a:endParaRPr lang="en-US"/>
          </a:p>
          <a:p>
            <a:r>
              <a:rPr lang="en-US"/>
              <a:t>Three agencies - Dept. of Ecology, Washington State Patrol, and the Emergency Management Division serve as advisors to the SERC and have specific responsibilities under these regulations.</a:t>
            </a:r>
            <a:endParaRPr lang="en-US">
              <a:ea typeface="游ゴシック"/>
            </a:endParaRPr>
          </a:p>
        </p:txBody>
      </p:sp>
      <p:sp>
        <p:nvSpPr>
          <p:cNvPr id="4" name="Slide Number Placeholder 3"/>
          <p:cNvSpPr>
            <a:spLocks noGrp="1"/>
          </p:cNvSpPr>
          <p:nvPr>
            <p:ph type="sldNum" sz="quarter" idx="10"/>
          </p:nvPr>
        </p:nvSpPr>
        <p:spPr/>
        <p:txBody>
          <a:bodyPr/>
          <a:lstStyle/>
          <a:p>
            <a:pPr defTabSz="452262">
              <a:defRPr/>
            </a:pPr>
            <a:fld id="{9BF180D7-54DB-4F7F-AE75-6A189328228B}" type="slidenum">
              <a:rPr kumimoji="1" lang="ja-JP" altLang="en-US">
                <a:solidFill>
                  <a:prstClr val="black"/>
                </a:solidFill>
                <a:latin typeface="游ゴシック" panose="020F0502020204030204"/>
                <a:ea typeface="游ゴシック" panose="020B0400000000000000" pitchFamily="34" charset="-128"/>
              </a:rPr>
              <a:pPr defTabSz="452262">
                <a:defRPr/>
              </a:pPr>
              <a:t>9</a:t>
            </a:fld>
            <a:endParaRPr kumimoji="1" lang="ja-JP" altLang="en-US">
              <a:solidFill>
                <a:prstClr val="black"/>
              </a:solidFill>
              <a:latin typeface="游ゴシック" panose="020F0502020204030204"/>
              <a:ea typeface="游ゴシック" panose="020B0400000000000000" pitchFamily="34" charset="-128"/>
            </a:endParaRPr>
          </a:p>
        </p:txBody>
      </p:sp>
    </p:spTree>
    <p:extLst>
      <p:ext uri="{BB962C8B-B14F-4D97-AF65-F5344CB8AC3E}">
        <p14:creationId xmlns:p14="http://schemas.microsoft.com/office/powerpoint/2010/main" val="2029959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581" y="1683285"/>
            <a:ext cx="11657251" cy="3580847"/>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714302" y="5402223"/>
            <a:ext cx="10285810" cy="2483260"/>
          </a:xfrm>
        </p:spPr>
        <p:txBody>
          <a:bodyPr/>
          <a:lstStyle>
            <a:lvl1pPr marL="0" indent="0" algn="ctr">
              <a:buNone/>
              <a:defRPr sz="3600"/>
            </a:lvl1pPr>
            <a:lvl2pPr marL="685709" indent="0" algn="ctr">
              <a:buNone/>
              <a:defRPr sz="3000"/>
            </a:lvl2pPr>
            <a:lvl3pPr marL="1371417" indent="0" algn="ctr">
              <a:buNone/>
              <a:defRPr sz="2700"/>
            </a:lvl3pPr>
            <a:lvl4pPr marL="2057126" indent="0" algn="ctr">
              <a:buNone/>
              <a:defRPr sz="2400"/>
            </a:lvl4pPr>
            <a:lvl5pPr marL="2742834" indent="0" algn="ctr">
              <a:buNone/>
              <a:defRPr sz="2400"/>
            </a:lvl5pPr>
            <a:lvl6pPr marL="3428543" indent="0" algn="ctr">
              <a:buNone/>
              <a:defRPr sz="2400"/>
            </a:lvl6pPr>
            <a:lvl7pPr marL="4114251" indent="0" algn="ctr">
              <a:buNone/>
              <a:defRPr sz="2400"/>
            </a:lvl7pPr>
            <a:lvl8pPr marL="4799960" indent="0" algn="ctr">
              <a:buNone/>
              <a:defRPr sz="2400"/>
            </a:lvl8pPr>
            <a:lvl9pPr marL="5485668"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a:p>
        </p:txBody>
      </p:sp>
    </p:spTree>
    <p:extLst>
      <p:ext uri="{BB962C8B-B14F-4D97-AF65-F5344CB8AC3E}">
        <p14:creationId xmlns:p14="http://schemas.microsoft.com/office/powerpoint/2010/main" val="2045868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rofile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044422" y="8"/>
            <a:ext cx="4292897" cy="10285413"/>
          </a:xfrm>
          <a:solidFill>
            <a:srgbClr val="97B1CD"/>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857207" y="1896128"/>
            <a:ext cx="5804816" cy="1141412"/>
          </a:xfrm>
        </p:spPr>
        <p:txBody>
          <a:bodyPr anchor="b">
            <a:noAutofit/>
          </a:bodyPr>
          <a:lstStyle>
            <a:lvl1pPr algn="l">
              <a:defRPr sz="4800">
                <a:solidFill>
                  <a:srgbClr val="44688F"/>
                </a:solidFill>
              </a:defRPr>
            </a:lvl1pPr>
          </a:lstStyle>
          <a:p>
            <a:r>
              <a:rPr kumimoji="1" lang="en-US" altLang="ja-JP"/>
              <a:t>Slide title goes here</a:t>
            </a:r>
            <a:endParaRPr kumimoji="1" lang="ja-JP" altLang="en-US"/>
          </a:p>
        </p:txBody>
      </p:sp>
      <p:sp>
        <p:nvSpPr>
          <p:cNvPr id="8" name="Text Placeholder 5"/>
          <p:cNvSpPr>
            <a:spLocks noGrp="1"/>
          </p:cNvSpPr>
          <p:nvPr>
            <p:ph type="body" sz="quarter" idx="12" hasCustomPrompt="1"/>
          </p:nvPr>
        </p:nvSpPr>
        <p:spPr>
          <a:xfrm>
            <a:off x="6857208" y="4435587"/>
            <a:ext cx="5415801" cy="2496721"/>
          </a:xfrm>
        </p:spPr>
        <p:txBody>
          <a:bodyPr anchor="t">
            <a:normAutofit/>
          </a:bodyPr>
          <a:lstStyle>
            <a:lvl1pPr marL="257162" indent="-257162" algn="l">
              <a:lnSpc>
                <a:spcPct val="100000"/>
              </a:lnSpc>
              <a:spcBef>
                <a:spcPts val="0"/>
              </a:spcBef>
              <a:spcAft>
                <a:spcPts val="450"/>
              </a:spcAft>
              <a:buFont typeface="Wingdings" panose="05000000000000000000" pitchFamily="2" charset="2"/>
              <a:buChar char="§"/>
              <a:defRPr sz="2400" baseline="0">
                <a:solidFill>
                  <a:schemeClr val="tx1"/>
                </a:solidFill>
                <a:latin typeface="Franklin Gothic Book" panose="020B05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p>
          <a:p>
            <a:pPr lvl="0"/>
            <a:r>
              <a:rPr kumimoji="1" lang="en-US" altLang="ja-JP"/>
              <a:t>Text goes here</a:t>
            </a:r>
            <a:endParaRPr kumimoji="1" lang="ja-JP" altLang="en-US"/>
          </a:p>
        </p:txBody>
      </p:sp>
      <p:sp>
        <p:nvSpPr>
          <p:cNvPr id="9" name="Text Placeholder 5"/>
          <p:cNvSpPr>
            <a:spLocks noGrp="1"/>
          </p:cNvSpPr>
          <p:nvPr>
            <p:ph type="body" sz="quarter" idx="14" hasCustomPrompt="1"/>
          </p:nvPr>
        </p:nvSpPr>
        <p:spPr>
          <a:xfrm>
            <a:off x="6857207" y="3311957"/>
            <a:ext cx="5804816" cy="701273"/>
          </a:xfrm>
        </p:spPr>
        <p:txBody>
          <a:bodyPr anchor="t">
            <a:noAutofit/>
          </a:bodyPr>
          <a:lstStyle>
            <a:lvl1pPr marL="0" indent="0" algn="just">
              <a:lnSpc>
                <a:spcPct val="130000"/>
              </a:lnSpc>
              <a:spcBef>
                <a:spcPts val="0"/>
              </a:spcBef>
              <a:buFontTx/>
              <a:buNone/>
              <a:defRPr sz="2400">
                <a:solidFill>
                  <a:schemeClr val="tx1"/>
                </a:solidFill>
                <a:latin typeface="Franklin Gothic Book" panose="020B05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cxnSp>
        <p:nvCxnSpPr>
          <p:cNvPr id="10" name="Straight Connector 9"/>
          <p:cNvCxnSpPr/>
          <p:nvPr userDrawn="1"/>
        </p:nvCxnSpPr>
        <p:spPr>
          <a:xfrm flipV="1">
            <a:off x="6918161" y="4163666"/>
            <a:ext cx="6796253"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6857208" y="7086608"/>
            <a:ext cx="5415801" cy="1800225"/>
          </a:xfrm>
        </p:spPr>
        <p:txBody>
          <a:bodyPr anchor="t" anchorCtr="0">
            <a:normAutofit/>
          </a:bodyPr>
          <a:lstStyle>
            <a:lvl1pPr marL="214303" indent="-214303" algn="l">
              <a:lnSpc>
                <a:spcPct val="100000"/>
              </a:lnSpc>
              <a:spcBef>
                <a:spcPts val="0"/>
              </a:spcBef>
              <a:spcAft>
                <a:spcPts val="450"/>
              </a:spcAft>
              <a:buFont typeface="Wingdings" panose="05000000000000000000" pitchFamily="2" charset="2"/>
              <a:buChar char="§"/>
              <a:defRPr sz="2400">
                <a:solidFill>
                  <a:schemeClr val="tx1"/>
                </a:solidFill>
                <a:latin typeface="Franklin Gothic Book" panose="020B05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p>
          <a:p>
            <a:pPr lvl="0"/>
            <a:r>
              <a:rPr kumimoji="1" lang="en-US" altLang="ja-JP"/>
              <a:t>Text goes here</a:t>
            </a:r>
          </a:p>
          <a:p>
            <a:pPr lvl="0"/>
            <a:r>
              <a:rPr kumimoji="1" lang="en-US" altLang="ja-JP"/>
              <a:t>Text goes here</a:t>
            </a:r>
            <a:endParaRPr kumimoji="1" lang="ja-JP" altLang="en-US"/>
          </a:p>
          <a:p>
            <a:pPr lvl="0"/>
            <a:endParaRPr kumimoji="1" lang="ja-JP" altLang="en-US"/>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2923928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rofile 3">
    <p:spTree>
      <p:nvGrpSpPr>
        <p:cNvPr id="1" name=""/>
        <p:cNvGrpSpPr/>
        <p:nvPr/>
      </p:nvGrpSpPr>
      <p:grpSpPr>
        <a:xfrm>
          <a:off x="0" y="0"/>
          <a:ext cx="0" cy="0"/>
          <a:chOff x="0" y="0"/>
          <a:chExt cx="0" cy="0"/>
        </a:xfrm>
      </p:grpSpPr>
      <p:sp>
        <p:nvSpPr>
          <p:cNvPr id="6" name="Picture Placeholder 6"/>
          <p:cNvSpPr>
            <a:spLocks noGrp="1"/>
          </p:cNvSpPr>
          <p:nvPr>
            <p:ph type="pic" sz="quarter" idx="13"/>
          </p:nvPr>
        </p:nvSpPr>
        <p:spPr>
          <a:xfrm>
            <a:off x="4" y="3270258"/>
            <a:ext cx="5345287" cy="3743325"/>
          </a:xfrm>
          <a:solidFill>
            <a:srgbClr val="44688F"/>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Title 1"/>
          <p:cNvSpPr>
            <a:spLocks noGrp="1"/>
          </p:cNvSpPr>
          <p:nvPr>
            <p:ph type="title" hasCustomPrompt="1"/>
          </p:nvPr>
        </p:nvSpPr>
        <p:spPr>
          <a:xfrm>
            <a:off x="6857208" y="3020365"/>
            <a:ext cx="5415801" cy="1141412"/>
          </a:xfrm>
        </p:spPr>
        <p:txBody>
          <a:bodyPr anchor="b"/>
          <a:lstStyle>
            <a:lvl1pPr algn="l">
              <a:defRPr sz="4800">
                <a:solidFill>
                  <a:srgbClr val="44688F"/>
                </a:solidFill>
              </a:defRPr>
            </a:lvl1pPr>
          </a:lstStyle>
          <a:p>
            <a:r>
              <a:rPr kumimoji="1" lang="en-US" altLang="ja-JP"/>
              <a:t>Slide title goes here</a:t>
            </a:r>
            <a:endParaRPr kumimoji="1" lang="ja-JP" altLang="en-US"/>
          </a:p>
        </p:txBody>
      </p:sp>
      <p:sp>
        <p:nvSpPr>
          <p:cNvPr id="11" name="Text Placeholder 5"/>
          <p:cNvSpPr>
            <a:spLocks noGrp="1"/>
          </p:cNvSpPr>
          <p:nvPr>
            <p:ph type="body" sz="quarter" idx="12" hasCustomPrompt="1"/>
          </p:nvPr>
        </p:nvSpPr>
        <p:spPr>
          <a:xfrm>
            <a:off x="6857208" y="5046333"/>
            <a:ext cx="5415801" cy="1968837"/>
          </a:xfrm>
        </p:spPr>
        <p:txBody>
          <a:bodyPr anchor="t" anchorCtr="0">
            <a:normAutofit/>
          </a:bodyPr>
          <a:lstStyle>
            <a:lvl1pPr marL="0" indent="0" algn="just">
              <a:spcBef>
                <a:spcPts val="0"/>
              </a:spcBef>
              <a:buFontTx/>
              <a:buNone/>
              <a:defRPr sz="24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12" name="Text Placeholder 5"/>
          <p:cNvSpPr>
            <a:spLocks noGrp="1"/>
          </p:cNvSpPr>
          <p:nvPr>
            <p:ph type="body" sz="quarter" idx="14" hasCustomPrompt="1"/>
          </p:nvPr>
        </p:nvSpPr>
        <p:spPr>
          <a:xfrm>
            <a:off x="6857208" y="4040317"/>
            <a:ext cx="5415801" cy="701273"/>
          </a:xfrm>
        </p:spPr>
        <p:txBody>
          <a:bodyPr anchor="t">
            <a:normAutofit/>
          </a:bodyPr>
          <a:lstStyle>
            <a:lvl1pPr marL="0" indent="0" algn="just">
              <a:lnSpc>
                <a:spcPct val="130000"/>
              </a:lnSpc>
              <a:spcBef>
                <a:spcPts val="0"/>
              </a:spcBef>
              <a:buFontTx/>
              <a:buNone/>
              <a:defRPr sz="2800">
                <a:solidFill>
                  <a:schemeClr val="tx1"/>
                </a:solidFill>
                <a:latin typeface="Franklin Gothic Book" panose="020B05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7"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9" name="Straight Connector 8"/>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431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4115853" y="-1"/>
            <a:ext cx="4241367" cy="10285413"/>
          </a:xfrm>
          <a:no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p:cNvSpPr>
            <a:spLocks noGrp="1"/>
          </p:cNvSpPr>
          <p:nvPr>
            <p:ph type="body" sz="quarter" idx="12" hasCustomPrompt="1"/>
          </p:nvPr>
        </p:nvSpPr>
        <p:spPr>
          <a:xfrm>
            <a:off x="8376272" y="1997249"/>
            <a:ext cx="4287219" cy="1421200"/>
          </a:xfrm>
        </p:spPr>
        <p:txBody>
          <a:bodyPr anchor="t">
            <a:normAutofit/>
          </a:bodyPr>
          <a:lstStyle>
            <a:lvl1pPr marL="0" indent="0" algn="l">
              <a:spcBef>
                <a:spcPts val="0"/>
              </a:spcBef>
              <a:buFontTx/>
              <a:buNone/>
              <a:defRPr sz="18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7" name="Text Placeholder 5"/>
          <p:cNvSpPr>
            <a:spLocks noGrp="1"/>
          </p:cNvSpPr>
          <p:nvPr>
            <p:ph type="body" sz="quarter" idx="14" hasCustomPrompt="1"/>
          </p:nvPr>
        </p:nvSpPr>
        <p:spPr>
          <a:xfrm>
            <a:off x="8376272" y="1338020"/>
            <a:ext cx="4287219" cy="586241"/>
          </a:xfrm>
        </p:spPr>
        <p:txBody>
          <a:bodyPr anchor="b">
            <a:normAutofit/>
          </a:bodyPr>
          <a:lstStyle>
            <a:lvl1pPr marL="0" indent="0" algn="l">
              <a:lnSpc>
                <a:spcPct val="100000"/>
              </a:lnSpc>
              <a:spcBef>
                <a:spcPts val="0"/>
              </a:spcBef>
              <a:buFontTx/>
              <a:buNone/>
              <a:defRPr sz="21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8376272" y="4731437"/>
            <a:ext cx="4287219" cy="1421200"/>
          </a:xfrm>
        </p:spPr>
        <p:txBody>
          <a:bodyPr anchor="t">
            <a:normAutofit/>
          </a:bodyPr>
          <a:lstStyle>
            <a:lvl1pPr marL="0" indent="0" algn="l">
              <a:spcBef>
                <a:spcPts val="0"/>
              </a:spcBef>
              <a:buFontTx/>
              <a:buNone/>
              <a:defRPr sz="18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9" name="Text Placeholder 5"/>
          <p:cNvSpPr>
            <a:spLocks noGrp="1"/>
          </p:cNvSpPr>
          <p:nvPr>
            <p:ph type="body" sz="quarter" idx="16" hasCustomPrompt="1"/>
          </p:nvPr>
        </p:nvSpPr>
        <p:spPr>
          <a:xfrm>
            <a:off x="8376272" y="4072208"/>
            <a:ext cx="4287219" cy="586241"/>
          </a:xfrm>
        </p:spPr>
        <p:txBody>
          <a:bodyPr anchor="b">
            <a:normAutofit/>
          </a:bodyPr>
          <a:lstStyle>
            <a:lvl1pPr marL="0" indent="0" algn="l">
              <a:lnSpc>
                <a:spcPct val="100000"/>
              </a:lnSpc>
              <a:spcBef>
                <a:spcPts val="0"/>
              </a:spcBef>
              <a:buFontTx/>
              <a:buNone/>
              <a:defRPr sz="21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8376272" y="7465625"/>
            <a:ext cx="4287219" cy="1421200"/>
          </a:xfrm>
        </p:spPr>
        <p:txBody>
          <a:bodyPr anchor="t">
            <a:normAutofit/>
          </a:bodyPr>
          <a:lstStyle>
            <a:lvl1pPr marL="0" indent="0" algn="l">
              <a:spcBef>
                <a:spcPts val="0"/>
              </a:spcBef>
              <a:buFontTx/>
              <a:buNone/>
              <a:defRPr sz="18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11" name="Text Placeholder 5"/>
          <p:cNvSpPr>
            <a:spLocks noGrp="1"/>
          </p:cNvSpPr>
          <p:nvPr>
            <p:ph type="body" sz="quarter" idx="18" hasCustomPrompt="1"/>
          </p:nvPr>
        </p:nvSpPr>
        <p:spPr>
          <a:xfrm>
            <a:off x="8376272" y="6806396"/>
            <a:ext cx="4287219" cy="586241"/>
          </a:xfrm>
        </p:spPr>
        <p:txBody>
          <a:bodyPr anchor="b">
            <a:normAutofit/>
          </a:bodyPr>
          <a:lstStyle>
            <a:lvl1pPr marL="0" indent="0" algn="l">
              <a:lnSpc>
                <a:spcPct val="100000"/>
              </a:lnSpc>
              <a:spcBef>
                <a:spcPts val="0"/>
              </a:spcBef>
              <a:buFontTx/>
              <a:buNone/>
              <a:defRPr sz="21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Heading goes here</a:t>
            </a:r>
            <a:endParaRPr kumimoji="1" lang="ja-JP" altLang="en-US"/>
          </a:p>
        </p:txBody>
      </p:sp>
      <p:sp>
        <p:nvSpPr>
          <p:cNvPr id="12" name="Title 1"/>
          <p:cNvSpPr>
            <a:spLocks noGrp="1"/>
          </p:cNvSpPr>
          <p:nvPr>
            <p:ph type="title" hasCustomPrompt="1"/>
          </p:nvPr>
        </p:nvSpPr>
        <p:spPr>
          <a:xfrm>
            <a:off x="409840" y="3633533"/>
            <a:ext cx="3393567" cy="3018343"/>
          </a:xfrm>
        </p:spPr>
        <p:txBody>
          <a:bodyPr anchor="ctr">
            <a:noAutofit/>
          </a:bodyPr>
          <a:lstStyle>
            <a:lvl1pPr algn="l">
              <a:defRPr sz="5400">
                <a:solidFill>
                  <a:srgbClr val="44688F"/>
                </a:solidFill>
              </a:defRPr>
            </a:lvl1pPr>
          </a:lstStyle>
          <a:p>
            <a:r>
              <a:rPr kumimoji="1" lang="en-US" altLang="ja-JP"/>
              <a:t>Slide title</a:t>
            </a:r>
            <a:br>
              <a:rPr kumimoji="1" lang="en-US" altLang="ja-JP"/>
            </a:br>
            <a:r>
              <a:rPr kumimoji="1" lang="en-US" altLang="ja-JP"/>
              <a:t>goes here</a:t>
            </a:r>
            <a:endParaRPr kumimoji="1" lang="ja-JP" altLang="en-US"/>
          </a:p>
        </p:txBody>
      </p:sp>
      <p:sp>
        <p:nvSpPr>
          <p:cNvPr id="14"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1743050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rofile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044422" y="8"/>
            <a:ext cx="4292897" cy="10285413"/>
          </a:xfrm>
          <a:solidFill>
            <a:schemeClr val="tx1">
              <a:lumMod val="20000"/>
              <a:lumOff val="8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857207" y="2292005"/>
            <a:ext cx="5804816" cy="1141412"/>
          </a:xfrm>
        </p:spPr>
        <p:txBody>
          <a:bodyPr anchor="b"/>
          <a:lstStyle>
            <a:lvl1pPr algn="l">
              <a:defRPr>
                <a:solidFill>
                  <a:schemeClr val="bg1"/>
                </a:solidFill>
              </a:defRPr>
            </a:lvl1pPr>
          </a:lstStyle>
          <a:p>
            <a:r>
              <a:rPr kumimoji="1" lang="en-US" altLang="ja-JP"/>
              <a:t>Slide title goes here</a:t>
            </a:r>
            <a:endParaRPr kumimoji="1" lang="ja-JP" altLang="en-US"/>
          </a:p>
        </p:txBody>
      </p:sp>
      <p:sp>
        <p:nvSpPr>
          <p:cNvPr id="8" name="Text Placeholder 5"/>
          <p:cNvSpPr>
            <a:spLocks noGrp="1"/>
          </p:cNvSpPr>
          <p:nvPr>
            <p:ph type="body" sz="quarter" idx="12" hasCustomPrompt="1"/>
          </p:nvPr>
        </p:nvSpPr>
        <p:spPr>
          <a:xfrm>
            <a:off x="6857208" y="4435587"/>
            <a:ext cx="5415801" cy="2496721"/>
          </a:xfrm>
        </p:spPr>
        <p:txBody>
          <a:bodyPr anchor="t"/>
          <a:lstStyle>
            <a:lvl1pPr marL="0" indent="0" algn="just">
              <a:spcBef>
                <a:spcPts val="0"/>
              </a:spcBef>
              <a:buFontTx/>
              <a:buNone/>
              <a:defRPr>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9" name="Text Placeholder 5"/>
          <p:cNvSpPr>
            <a:spLocks noGrp="1"/>
          </p:cNvSpPr>
          <p:nvPr>
            <p:ph type="body" sz="quarter" idx="14" hasCustomPrompt="1"/>
          </p:nvPr>
        </p:nvSpPr>
        <p:spPr>
          <a:xfrm>
            <a:off x="6857207" y="3311957"/>
            <a:ext cx="5804816" cy="701273"/>
          </a:xfrm>
        </p:spPr>
        <p:txBody>
          <a:bodyPr anchor="t">
            <a:normAutofit/>
          </a:bodyPr>
          <a:lstStyle>
            <a:lvl1pPr marL="0" indent="0" algn="just">
              <a:lnSpc>
                <a:spcPct val="130000"/>
              </a:lnSpc>
              <a:spcBef>
                <a:spcPts val="0"/>
              </a:spcBef>
              <a:buFontTx/>
              <a:buNone/>
              <a:defRPr sz="2100">
                <a:solidFill>
                  <a:schemeClr val="bg2"/>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cxnSp>
        <p:nvCxnSpPr>
          <p:cNvPr id="10" name="Straight Connector 9"/>
          <p:cNvCxnSpPr/>
          <p:nvPr userDrawn="1"/>
        </p:nvCxnSpPr>
        <p:spPr>
          <a:xfrm flipV="1">
            <a:off x="6918161" y="4163666"/>
            <a:ext cx="6796253"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6857208" y="7086608"/>
            <a:ext cx="5415801" cy="1800225"/>
          </a:xfrm>
        </p:spPr>
        <p:txBody>
          <a:bodyPr anchor="b">
            <a:normAutofit/>
          </a:bodyPr>
          <a:lstStyle>
            <a:lvl1pPr marL="214303" indent="-214303" algn="just">
              <a:spcBef>
                <a:spcPts val="0"/>
              </a:spcBef>
              <a:buFont typeface="Wingdings" panose="05000000000000000000" pitchFamily="2" charset="2"/>
              <a:buChar char="l"/>
              <a:defRPr sz="1050">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1566712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1052391" y="3633543"/>
            <a:ext cx="3393567" cy="3018343"/>
          </a:xfrm>
        </p:spPr>
        <p:txBody>
          <a:bodyPr anchor="ctr">
            <a:noAutofit/>
          </a:bodyPr>
          <a:lstStyle>
            <a:lvl1pPr algn="l">
              <a:defRPr sz="5400"/>
            </a:lvl1pPr>
          </a:lstStyle>
          <a:p>
            <a:r>
              <a:rPr kumimoji="1" lang="en-US" altLang="ja-JP"/>
              <a:t>Slide title</a:t>
            </a:r>
            <a:br>
              <a:rPr kumimoji="1" lang="en-US" altLang="ja-JP"/>
            </a:br>
            <a:r>
              <a:rPr kumimoji="1" lang="en-US" altLang="ja-JP"/>
              <a:t>goes here</a:t>
            </a:r>
            <a:endParaRPr kumimoji="1" lang="ja-JP" altLang="en-US"/>
          </a:p>
        </p:txBody>
      </p:sp>
      <p:sp>
        <p:nvSpPr>
          <p:cNvPr id="16" name="Rectangle 15"/>
          <p:cNvSpPr/>
          <p:nvPr userDrawn="1"/>
        </p:nvSpPr>
        <p:spPr>
          <a:xfrm>
            <a:off x="8773310" y="-1588"/>
            <a:ext cx="3888713"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17" name="Picture Placeholder 6"/>
          <p:cNvSpPr>
            <a:spLocks noGrp="1"/>
          </p:cNvSpPr>
          <p:nvPr>
            <p:ph type="pic" sz="quarter" idx="13"/>
          </p:nvPr>
        </p:nvSpPr>
        <p:spPr>
          <a:xfrm>
            <a:off x="4885759" y="0"/>
            <a:ext cx="3887550" cy="5141914"/>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8" name="Picture Placeholder 6"/>
          <p:cNvSpPr>
            <a:spLocks noGrp="1"/>
          </p:cNvSpPr>
          <p:nvPr>
            <p:ph type="pic" sz="quarter" idx="14"/>
          </p:nvPr>
        </p:nvSpPr>
        <p:spPr>
          <a:xfrm>
            <a:off x="8774472" y="5141515"/>
            <a:ext cx="3887550" cy="5141914"/>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Rectangle 18"/>
          <p:cNvSpPr/>
          <p:nvPr userDrawn="1"/>
        </p:nvSpPr>
        <p:spPr>
          <a:xfrm>
            <a:off x="4885760" y="5141920"/>
            <a:ext cx="3888713"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22" name="Text Placeholder 5"/>
          <p:cNvSpPr>
            <a:spLocks noGrp="1"/>
          </p:cNvSpPr>
          <p:nvPr>
            <p:ph type="body" sz="quarter" idx="12" hasCustomPrompt="1"/>
          </p:nvPr>
        </p:nvSpPr>
        <p:spPr>
          <a:xfrm>
            <a:off x="9371519" y="1973417"/>
            <a:ext cx="2749915" cy="2007738"/>
          </a:xfrm>
        </p:spPr>
        <p:txBody>
          <a:bodyPr anchor="t"/>
          <a:lstStyle>
            <a:lvl1pPr marL="0" indent="0" algn="l">
              <a:spcBef>
                <a:spcPts val="0"/>
              </a:spcBef>
              <a:buFontTx/>
              <a:buNone/>
              <a:defRPr>
                <a:solidFill>
                  <a:schemeClr val="bg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23" name="Text Placeholder 5"/>
          <p:cNvSpPr>
            <a:spLocks noGrp="1"/>
          </p:cNvSpPr>
          <p:nvPr>
            <p:ph type="body" sz="quarter" idx="15" hasCustomPrompt="1"/>
          </p:nvPr>
        </p:nvSpPr>
        <p:spPr>
          <a:xfrm>
            <a:off x="9371519" y="1314188"/>
            <a:ext cx="2749915" cy="586241"/>
          </a:xfrm>
        </p:spPr>
        <p:txBody>
          <a:bodyPr anchor="b">
            <a:normAutofit/>
          </a:bodyPr>
          <a:lstStyle>
            <a:lvl1pPr marL="0" indent="0" algn="l">
              <a:lnSpc>
                <a:spcPct val="100000"/>
              </a:lnSpc>
              <a:spcBef>
                <a:spcPts val="0"/>
              </a:spcBef>
              <a:buFontTx/>
              <a:buNone/>
              <a:defRPr sz="2100">
                <a:solidFill>
                  <a:schemeClr val="bg1"/>
                </a:solidFill>
                <a:latin typeface="Roboto" panose="02000000000000000000" pitchFamily="2"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Caption goes here</a:t>
            </a:r>
            <a:endParaRPr kumimoji="1" lang="ja-JP" altLang="en-US"/>
          </a:p>
        </p:txBody>
      </p:sp>
      <p:sp>
        <p:nvSpPr>
          <p:cNvPr id="26" name="Text Placeholder 5"/>
          <p:cNvSpPr>
            <a:spLocks noGrp="1"/>
          </p:cNvSpPr>
          <p:nvPr>
            <p:ph type="body" sz="quarter" idx="16" hasCustomPrompt="1"/>
          </p:nvPr>
        </p:nvSpPr>
        <p:spPr>
          <a:xfrm>
            <a:off x="5476261" y="7014529"/>
            <a:ext cx="2749915" cy="2007738"/>
          </a:xfrm>
        </p:spPr>
        <p:txBody>
          <a:bodyPr anchor="t"/>
          <a:lstStyle>
            <a:lvl1pPr marL="0" indent="0" algn="r">
              <a:spcBef>
                <a:spcPts val="0"/>
              </a:spcBef>
              <a:buFontTx/>
              <a:buNone/>
              <a:defRPr>
                <a:solidFill>
                  <a:schemeClr val="bg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27" name="Text Placeholder 5"/>
          <p:cNvSpPr>
            <a:spLocks noGrp="1"/>
          </p:cNvSpPr>
          <p:nvPr>
            <p:ph type="body" sz="quarter" idx="17" hasCustomPrompt="1"/>
          </p:nvPr>
        </p:nvSpPr>
        <p:spPr>
          <a:xfrm>
            <a:off x="5476261" y="6355300"/>
            <a:ext cx="2749915" cy="586241"/>
          </a:xfrm>
        </p:spPr>
        <p:txBody>
          <a:bodyPr anchor="b">
            <a:normAutofit/>
          </a:bodyPr>
          <a:lstStyle>
            <a:lvl1pPr marL="0" indent="0" algn="r">
              <a:lnSpc>
                <a:spcPct val="100000"/>
              </a:lnSpc>
              <a:spcBef>
                <a:spcPts val="0"/>
              </a:spcBef>
              <a:buFontTx/>
              <a:buNone/>
              <a:defRPr sz="2100">
                <a:solidFill>
                  <a:schemeClr val="bg1"/>
                </a:solidFill>
                <a:latin typeface="Roboto" panose="02000000000000000000" pitchFamily="2"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Caption goes here</a:t>
            </a:r>
            <a:endParaRPr kumimoji="1" lang="ja-JP" altLang="en-US"/>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a:p>
        </p:txBody>
      </p:sp>
    </p:spTree>
    <p:extLst>
      <p:ext uri="{BB962C8B-B14F-4D97-AF65-F5344CB8AC3E}">
        <p14:creationId xmlns:p14="http://schemas.microsoft.com/office/powerpoint/2010/main" val="3561427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4 images and tex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857208" y="-1"/>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5"/>
          </p:nvPr>
        </p:nvSpPr>
        <p:spPr>
          <a:xfrm>
            <a:off x="6857206" y="4232332"/>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Picture Placeholder 6"/>
          <p:cNvSpPr>
            <a:spLocks noGrp="1"/>
          </p:cNvSpPr>
          <p:nvPr>
            <p:ph type="pic" sz="quarter" idx="16"/>
          </p:nvPr>
        </p:nvSpPr>
        <p:spPr>
          <a:xfrm>
            <a:off x="9800353" y="8"/>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Picture Placeholder 6"/>
          <p:cNvSpPr>
            <a:spLocks noGrp="1"/>
          </p:cNvSpPr>
          <p:nvPr>
            <p:ph type="pic" sz="quarter" idx="17"/>
          </p:nvPr>
        </p:nvSpPr>
        <p:spPr>
          <a:xfrm>
            <a:off x="9800353" y="6151570"/>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4" name="Title 1"/>
          <p:cNvSpPr>
            <a:spLocks noGrp="1"/>
          </p:cNvSpPr>
          <p:nvPr>
            <p:ph type="title" hasCustomPrompt="1"/>
          </p:nvPr>
        </p:nvSpPr>
        <p:spPr>
          <a:xfrm>
            <a:off x="1052394" y="1398589"/>
            <a:ext cx="4767391" cy="3648420"/>
          </a:xfrm>
        </p:spPr>
        <p:txBody>
          <a:bodyPr anchor="b"/>
          <a:lstStyle>
            <a:lvl1pPr algn="l">
              <a:defRPr sz="5400">
                <a:solidFill>
                  <a:srgbClr val="44688F"/>
                </a:solidFill>
              </a:defRPr>
            </a:lvl1pPr>
          </a:lstStyle>
          <a:p>
            <a:r>
              <a:rPr kumimoji="1" lang="en-US" altLang="ja-JP"/>
              <a:t>Slide title</a:t>
            </a:r>
            <a:br>
              <a:rPr kumimoji="1" lang="en-US" altLang="ja-JP"/>
            </a:br>
            <a:r>
              <a:rPr kumimoji="1" lang="en-US" altLang="ja-JP"/>
              <a:t>goes here</a:t>
            </a:r>
            <a:endParaRPr kumimoji="1" lang="ja-JP" altLang="en-US"/>
          </a:p>
        </p:txBody>
      </p:sp>
      <p:sp>
        <p:nvSpPr>
          <p:cNvPr id="16" name="Text Placeholder 5"/>
          <p:cNvSpPr>
            <a:spLocks noGrp="1"/>
          </p:cNvSpPr>
          <p:nvPr>
            <p:ph type="body" sz="quarter" idx="12" hasCustomPrompt="1"/>
          </p:nvPr>
        </p:nvSpPr>
        <p:spPr>
          <a:xfrm>
            <a:off x="1066681" y="5360988"/>
            <a:ext cx="4767391" cy="3022600"/>
          </a:xfrm>
        </p:spPr>
        <p:txBody>
          <a:bodyPr anchor="t"/>
          <a:lstStyle>
            <a:lvl1pPr marL="342884" indent="-342884" algn="just">
              <a:spcBef>
                <a:spcPts val="0"/>
              </a:spcBef>
              <a:buFont typeface="Wingdings" panose="05000000000000000000" pitchFamily="2" charset="2"/>
              <a:buChar char="§"/>
              <a:defRPr>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9"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a:p>
        </p:txBody>
      </p:sp>
    </p:spTree>
    <p:extLst>
      <p:ext uri="{BB962C8B-B14F-4D97-AF65-F5344CB8AC3E}">
        <p14:creationId xmlns:p14="http://schemas.microsoft.com/office/powerpoint/2010/main" val="3943168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5" name="Rectangle 4"/>
          <p:cNvSpPr/>
          <p:nvPr userDrawn="1"/>
        </p:nvSpPr>
        <p:spPr>
          <a:xfrm>
            <a:off x="6857206" y="3270250"/>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6" name="Rectangle 5"/>
          <p:cNvSpPr/>
          <p:nvPr userDrawn="1"/>
        </p:nvSpPr>
        <p:spPr>
          <a:xfrm>
            <a:off x="6857206" y="4201809"/>
            <a:ext cx="5804817"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7" name="Rectangle 6"/>
          <p:cNvSpPr/>
          <p:nvPr userDrawn="1"/>
        </p:nvSpPr>
        <p:spPr>
          <a:xfrm>
            <a:off x="6857206" y="5133368"/>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8" name="Rectangle 7"/>
          <p:cNvSpPr/>
          <p:nvPr userDrawn="1"/>
        </p:nvSpPr>
        <p:spPr>
          <a:xfrm>
            <a:off x="6857206" y="6064927"/>
            <a:ext cx="5804817"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9" name="Rectangle 8"/>
          <p:cNvSpPr/>
          <p:nvPr userDrawn="1"/>
        </p:nvSpPr>
        <p:spPr>
          <a:xfrm>
            <a:off x="6857206" y="6996486"/>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0" name="Rectangle 9"/>
          <p:cNvSpPr/>
          <p:nvPr userDrawn="1"/>
        </p:nvSpPr>
        <p:spPr>
          <a:xfrm>
            <a:off x="4885761" y="2338691"/>
            <a:ext cx="1971446" cy="936000"/>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1" name="Rectangle 10"/>
          <p:cNvSpPr/>
          <p:nvPr userDrawn="1"/>
        </p:nvSpPr>
        <p:spPr>
          <a:xfrm>
            <a:off x="6857207" y="2338691"/>
            <a:ext cx="5804816" cy="936000"/>
          </a:xfrm>
          <a:prstGeom prst="rect">
            <a:avLst/>
          </a:prstGeom>
          <a:solidFill>
            <a:srgbClr val="8DAA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2" name="Rectangle 11"/>
          <p:cNvSpPr/>
          <p:nvPr userDrawn="1"/>
        </p:nvSpPr>
        <p:spPr>
          <a:xfrm>
            <a:off x="4885761" y="3270250"/>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3" name="Rectangle 12"/>
          <p:cNvSpPr/>
          <p:nvPr userDrawn="1"/>
        </p:nvSpPr>
        <p:spPr>
          <a:xfrm>
            <a:off x="4885761" y="4201809"/>
            <a:ext cx="1971447"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4" name="Rectangle 13"/>
          <p:cNvSpPr/>
          <p:nvPr userDrawn="1"/>
        </p:nvSpPr>
        <p:spPr>
          <a:xfrm>
            <a:off x="4885761" y="5133368"/>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5" name="Rectangle 14"/>
          <p:cNvSpPr/>
          <p:nvPr userDrawn="1"/>
        </p:nvSpPr>
        <p:spPr>
          <a:xfrm>
            <a:off x="4885761" y="6064927"/>
            <a:ext cx="1971447"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6" name="Rectangle 15"/>
          <p:cNvSpPr/>
          <p:nvPr userDrawn="1"/>
        </p:nvSpPr>
        <p:spPr>
          <a:xfrm>
            <a:off x="4885761" y="6996486"/>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8" name="Text Placeholder 5"/>
          <p:cNvSpPr>
            <a:spLocks noGrp="1"/>
          </p:cNvSpPr>
          <p:nvPr>
            <p:ph type="body" sz="quarter" idx="22" hasCustomPrompt="1"/>
          </p:nvPr>
        </p:nvSpPr>
        <p:spPr>
          <a:xfrm>
            <a:off x="4993554" y="2521982"/>
            <a:ext cx="1755861"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19" name="Text Placeholder 5"/>
          <p:cNvSpPr>
            <a:spLocks noGrp="1"/>
          </p:cNvSpPr>
          <p:nvPr>
            <p:ph type="body" sz="quarter" idx="23" hasCustomPrompt="1"/>
          </p:nvPr>
        </p:nvSpPr>
        <p:spPr>
          <a:xfrm>
            <a:off x="7067164" y="2519762"/>
            <a:ext cx="2631193"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20" name="Text Placeholder 5"/>
          <p:cNvSpPr>
            <a:spLocks noGrp="1"/>
          </p:cNvSpPr>
          <p:nvPr>
            <p:ph type="body" sz="quarter" idx="24" hasCustomPrompt="1"/>
          </p:nvPr>
        </p:nvSpPr>
        <p:spPr>
          <a:xfrm>
            <a:off x="9820871" y="2519762"/>
            <a:ext cx="2631193"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21" name="Text Placeholder 5"/>
          <p:cNvSpPr>
            <a:spLocks noGrp="1"/>
          </p:cNvSpPr>
          <p:nvPr>
            <p:ph type="body" sz="quarter" idx="25" hasCustomPrompt="1"/>
          </p:nvPr>
        </p:nvSpPr>
        <p:spPr>
          <a:xfrm>
            <a:off x="4993554" y="3453541"/>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22" name="Text Placeholder 5"/>
          <p:cNvSpPr>
            <a:spLocks noGrp="1"/>
          </p:cNvSpPr>
          <p:nvPr>
            <p:ph type="body" sz="quarter" idx="26" hasCustomPrompt="1"/>
          </p:nvPr>
        </p:nvSpPr>
        <p:spPr>
          <a:xfrm>
            <a:off x="4993554" y="4385100"/>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23" name="Text Placeholder 5"/>
          <p:cNvSpPr>
            <a:spLocks noGrp="1"/>
          </p:cNvSpPr>
          <p:nvPr>
            <p:ph type="body" sz="quarter" idx="27" hasCustomPrompt="1"/>
          </p:nvPr>
        </p:nvSpPr>
        <p:spPr>
          <a:xfrm>
            <a:off x="4993554" y="5316659"/>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24" name="Text Placeholder 5"/>
          <p:cNvSpPr>
            <a:spLocks noGrp="1"/>
          </p:cNvSpPr>
          <p:nvPr>
            <p:ph type="body" sz="quarter" idx="28" hasCustomPrompt="1"/>
          </p:nvPr>
        </p:nvSpPr>
        <p:spPr>
          <a:xfrm>
            <a:off x="4993554" y="6248218"/>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25" name="Text Placeholder 5"/>
          <p:cNvSpPr>
            <a:spLocks noGrp="1"/>
          </p:cNvSpPr>
          <p:nvPr>
            <p:ph type="body" sz="quarter" idx="29" hasCustomPrompt="1"/>
          </p:nvPr>
        </p:nvSpPr>
        <p:spPr>
          <a:xfrm>
            <a:off x="4993554" y="7179777"/>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26" name="Text Placeholder 5"/>
          <p:cNvSpPr>
            <a:spLocks noGrp="1"/>
          </p:cNvSpPr>
          <p:nvPr>
            <p:ph type="body" sz="quarter" idx="30" hasCustomPrompt="1"/>
          </p:nvPr>
        </p:nvSpPr>
        <p:spPr>
          <a:xfrm>
            <a:off x="7073658" y="3449437"/>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27" name="Text Placeholder 5"/>
          <p:cNvSpPr>
            <a:spLocks noGrp="1"/>
          </p:cNvSpPr>
          <p:nvPr>
            <p:ph type="body" sz="quarter" idx="31" hasCustomPrompt="1"/>
          </p:nvPr>
        </p:nvSpPr>
        <p:spPr>
          <a:xfrm>
            <a:off x="7073658" y="4376555"/>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28" name="Text Placeholder 5"/>
          <p:cNvSpPr>
            <a:spLocks noGrp="1"/>
          </p:cNvSpPr>
          <p:nvPr>
            <p:ph type="body" sz="quarter" idx="32" hasCustomPrompt="1"/>
          </p:nvPr>
        </p:nvSpPr>
        <p:spPr>
          <a:xfrm>
            <a:off x="7073658" y="533068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29" name="Text Placeholder 5"/>
          <p:cNvSpPr>
            <a:spLocks noGrp="1"/>
          </p:cNvSpPr>
          <p:nvPr>
            <p:ph type="body" sz="quarter" idx="33" hasCustomPrompt="1"/>
          </p:nvPr>
        </p:nvSpPr>
        <p:spPr>
          <a:xfrm>
            <a:off x="7073658" y="6259970"/>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30" name="Text Placeholder 5"/>
          <p:cNvSpPr>
            <a:spLocks noGrp="1"/>
          </p:cNvSpPr>
          <p:nvPr>
            <p:ph type="body" sz="quarter" idx="34" hasCustomPrompt="1"/>
          </p:nvPr>
        </p:nvSpPr>
        <p:spPr>
          <a:xfrm>
            <a:off x="7073658" y="718899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31" name="Text Placeholder 5"/>
          <p:cNvSpPr>
            <a:spLocks noGrp="1"/>
          </p:cNvSpPr>
          <p:nvPr>
            <p:ph type="body" sz="quarter" idx="35" hasCustomPrompt="1"/>
          </p:nvPr>
        </p:nvSpPr>
        <p:spPr>
          <a:xfrm>
            <a:off x="9810481" y="3449437"/>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32" name="Text Placeholder 5"/>
          <p:cNvSpPr>
            <a:spLocks noGrp="1"/>
          </p:cNvSpPr>
          <p:nvPr>
            <p:ph type="body" sz="quarter" idx="36" hasCustomPrompt="1"/>
          </p:nvPr>
        </p:nvSpPr>
        <p:spPr>
          <a:xfrm>
            <a:off x="9810481" y="4376555"/>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33" name="Text Placeholder 5"/>
          <p:cNvSpPr>
            <a:spLocks noGrp="1"/>
          </p:cNvSpPr>
          <p:nvPr>
            <p:ph type="body" sz="quarter" idx="37" hasCustomPrompt="1"/>
          </p:nvPr>
        </p:nvSpPr>
        <p:spPr>
          <a:xfrm>
            <a:off x="9810481" y="533068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34" name="Text Placeholder 5"/>
          <p:cNvSpPr>
            <a:spLocks noGrp="1"/>
          </p:cNvSpPr>
          <p:nvPr>
            <p:ph type="body" sz="quarter" idx="38" hasCustomPrompt="1"/>
          </p:nvPr>
        </p:nvSpPr>
        <p:spPr>
          <a:xfrm>
            <a:off x="9810481" y="6259970"/>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35" name="Text Placeholder 5"/>
          <p:cNvSpPr>
            <a:spLocks noGrp="1"/>
          </p:cNvSpPr>
          <p:nvPr>
            <p:ph type="body" sz="quarter" idx="39" hasCustomPrompt="1"/>
          </p:nvPr>
        </p:nvSpPr>
        <p:spPr>
          <a:xfrm>
            <a:off x="9810481" y="718899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cxnSp>
        <p:nvCxnSpPr>
          <p:cNvPr id="40" name="Straight Connector 39"/>
          <p:cNvCxnSpPr/>
          <p:nvPr userDrawn="1"/>
        </p:nvCxnSpPr>
        <p:spPr>
          <a:xfrm>
            <a:off x="1138110" y="5141913"/>
            <a:ext cx="374765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052392" y="1398589"/>
            <a:ext cx="3288476" cy="3648420"/>
          </a:xfrm>
        </p:spPr>
        <p:txBody>
          <a:bodyPr anchor="b"/>
          <a:lstStyle>
            <a:lvl1pPr algn="l">
              <a:defRPr sz="5400"/>
            </a:lvl1pPr>
          </a:lstStyle>
          <a:p>
            <a:r>
              <a:rPr kumimoji="1" lang="en-US" altLang="ja-JP"/>
              <a:t>Slide title</a:t>
            </a:r>
            <a:br>
              <a:rPr kumimoji="1" lang="en-US" altLang="ja-JP"/>
            </a:br>
            <a:r>
              <a:rPr kumimoji="1" lang="en-US" altLang="ja-JP"/>
              <a:t>goes here</a:t>
            </a:r>
            <a:endParaRPr kumimoji="1" lang="ja-JP" altLang="en-US"/>
          </a:p>
        </p:txBody>
      </p:sp>
      <p:sp>
        <p:nvSpPr>
          <p:cNvPr id="42" name="Text Placeholder 5"/>
          <p:cNvSpPr>
            <a:spLocks noGrp="1"/>
          </p:cNvSpPr>
          <p:nvPr>
            <p:ph type="body" sz="quarter" idx="12" hasCustomPrompt="1"/>
          </p:nvPr>
        </p:nvSpPr>
        <p:spPr>
          <a:xfrm>
            <a:off x="1066677" y="5360988"/>
            <a:ext cx="3276221" cy="3022600"/>
          </a:xfrm>
        </p:spPr>
        <p:txBody>
          <a:bodyPr anchor="t"/>
          <a:lstStyle>
            <a:lvl1pPr marL="342884" indent="-342884" algn="l">
              <a:spcBef>
                <a:spcPts val="0"/>
              </a:spcBef>
              <a:buFont typeface="Wingdings" panose="05000000000000000000" pitchFamily="2" charset="2"/>
              <a:buChar char="§"/>
              <a:defRPr sz="3200" baseline="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p>
          <a:p>
            <a:pPr lvl="0"/>
            <a:r>
              <a:rPr kumimoji="1" lang="en-US" altLang="ja-JP"/>
              <a:t>Text goes here</a:t>
            </a:r>
            <a:endParaRPr kumimoji="1" lang="ja-JP" altLang="en-US"/>
          </a:p>
        </p:txBody>
      </p:sp>
      <p:sp>
        <p:nvSpPr>
          <p:cNvPr id="36"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a:p>
        </p:txBody>
      </p:sp>
      <p:pic>
        <p:nvPicPr>
          <p:cNvPr id="37" name="Picture 3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38" name="Straight Connector 37"/>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618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spTree>
    <p:extLst>
      <p:ext uri="{BB962C8B-B14F-4D97-AF65-F5344CB8AC3E}">
        <p14:creationId xmlns:p14="http://schemas.microsoft.com/office/powerpoint/2010/main" val="3899058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mage and long text">
    <p:spTree>
      <p:nvGrpSpPr>
        <p:cNvPr id="1" name=""/>
        <p:cNvGrpSpPr/>
        <p:nvPr/>
      </p:nvGrpSpPr>
      <p:grpSpPr>
        <a:xfrm>
          <a:off x="0" y="0"/>
          <a:ext cx="0" cy="0"/>
          <a:chOff x="0" y="0"/>
          <a:chExt cx="0" cy="0"/>
        </a:xfrm>
      </p:grpSpPr>
      <p:sp>
        <p:nvSpPr>
          <p:cNvPr id="5" name="Rectangle 4"/>
          <p:cNvSpPr/>
          <p:nvPr userDrawn="1"/>
        </p:nvSpPr>
        <p:spPr>
          <a:xfrm>
            <a:off x="1" y="-1588"/>
            <a:ext cx="4882411"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6" name="Title 1"/>
          <p:cNvSpPr>
            <a:spLocks noGrp="1"/>
          </p:cNvSpPr>
          <p:nvPr>
            <p:ph type="title" hasCustomPrompt="1"/>
          </p:nvPr>
        </p:nvSpPr>
        <p:spPr>
          <a:xfrm>
            <a:off x="441164" y="3633543"/>
            <a:ext cx="4000084" cy="3018343"/>
          </a:xfrm>
        </p:spPr>
        <p:txBody>
          <a:bodyPr anchor="ctr"/>
          <a:lstStyle>
            <a:lvl1pPr algn="ctr">
              <a:defRPr>
                <a:solidFill>
                  <a:schemeClr val="bg1"/>
                </a:solidFill>
              </a:defRPr>
            </a:lvl1pPr>
          </a:lstStyle>
          <a:p>
            <a:r>
              <a:rPr kumimoji="1" lang="en-US" altLang="ja-JP"/>
              <a:t>Slide title</a:t>
            </a:r>
            <a:br>
              <a:rPr kumimoji="1" lang="en-US" altLang="ja-JP"/>
            </a:br>
            <a:r>
              <a:rPr kumimoji="1" lang="en-US" altLang="ja-JP"/>
              <a:t>goes here</a:t>
            </a:r>
            <a:endParaRPr kumimoji="1" lang="ja-JP" altLang="en-US"/>
          </a:p>
        </p:txBody>
      </p:sp>
      <p:sp>
        <p:nvSpPr>
          <p:cNvPr id="7" name="Picture Placeholder 6"/>
          <p:cNvSpPr>
            <a:spLocks noGrp="1"/>
          </p:cNvSpPr>
          <p:nvPr>
            <p:ph type="pic" sz="quarter" idx="13"/>
          </p:nvPr>
        </p:nvSpPr>
        <p:spPr>
          <a:xfrm>
            <a:off x="5921143" y="1433513"/>
            <a:ext cx="6740878" cy="3708400"/>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Text Placeholder 5"/>
          <p:cNvSpPr>
            <a:spLocks noGrp="1"/>
          </p:cNvSpPr>
          <p:nvPr>
            <p:ph type="body" sz="quarter" idx="15" hasCustomPrompt="1"/>
          </p:nvPr>
        </p:nvSpPr>
        <p:spPr>
          <a:xfrm>
            <a:off x="5844953" y="5565640"/>
            <a:ext cx="6900745" cy="3311728"/>
          </a:xfrm>
        </p:spPr>
        <p:txBody>
          <a:bodyPr numCol="1" spcCol="540000" anchor="t">
            <a:normAutofit/>
          </a:bodyPr>
          <a:lstStyle>
            <a:lvl1pPr marL="342884" indent="-342884" algn="just">
              <a:spcBef>
                <a:spcPts val="0"/>
              </a:spcBef>
              <a:buFont typeface="Wingdings" panose="05000000000000000000" pitchFamily="2" charset="2"/>
              <a:buChar char="§"/>
              <a:defRPr sz="2100" baseline="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 </a:t>
            </a:r>
          </a:p>
          <a:p>
            <a:pPr lvl="0"/>
            <a:r>
              <a:rPr kumimoji="1" lang="en-US" altLang="ja-JP"/>
              <a:t>Text goes here</a:t>
            </a:r>
            <a:endParaRPr kumimoji="1" lang="ja-JP" altLang="en-US"/>
          </a:p>
        </p:txBody>
      </p:sp>
      <p:sp>
        <p:nvSpPr>
          <p:cNvPr id="9" name="Rectangle 8"/>
          <p:cNvSpPr/>
          <p:nvPr userDrawn="1"/>
        </p:nvSpPr>
        <p:spPr>
          <a:xfrm rot="5400000">
            <a:off x="-246555" y="5108388"/>
            <a:ext cx="10286206" cy="6704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969823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3D609BE-B3CE-4353-AC3A-7A7BB6C94AF3}" type="slidenum">
              <a:rPr lang="en-US"/>
              <a:pPr>
                <a:defRPr/>
              </a:pPr>
              <a:t>‹#›</a:t>
            </a:fld>
            <a:endParaRPr lang="en-US"/>
          </a:p>
        </p:txBody>
      </p:sp>
    </p:spTree>
    <p:extLst>
      <p:ext uri="{BB962C8B-B14F-4D97-AF65-F5344CB8AC3E}">
        <p14:creationId xmlns:p14="http://schemas.microsoft.com/office/powerpoint/2010/main" val="908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a:p>
        </p:txBody>
      </p:sp>
    </p:spTree>
    <p:extLst>
      <p:ext uri="{BB962C8B-B14F-4D97-AF65-F5344CB8AC3E}">
        <p14:creationId xmlns:p14="http://schemas.microsoft.com/office/powerpoint/2010/main" val="685131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724" y="2564214"/>
            <a:ext cx="11828681" cy="4278445"/>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935724" y="6883135"/>
            <a:ext cx="11828681" cy="2249933"/>
          </a:xfrm>
        </p:spPr>
        <p:txBody>
          <a:bodyPr/>
          <a:lstStyle>
            <a:lvl1pPr marL="0" indent="0" algn="ctr">
              <a:buNone/>
              <a:defRPr sz="3600">
                <a:solidFill>
                  <a:schemeClr val="tx1"/>
                </a:solidFill>
              </a:defRPr>
            </a:lvl1pPr>
            <a:lvl2pPr marL="685709" indent="0">
              <a:buNone/>
              <a:defRPr sz="3000">
                <a:solidFill>
                  <a:schemeClr val="tx1">
                    <a:tint val="75000"/>
                  </a:schemeClr>
                </a:solidFill>
              </a:defRPr>
            </a:lvl2pPr>
            <a:lvl3pPr marL="1371417" indent="0">
              <a:buNone/>
              <a:defRPr sz="2700">
                <a:solidFill>
                  <a:schemeClr val="tx1">
                    <a:tint val="75000"/>
                  </a:schemeClr>
                </a:solidFill>
              </a:defRPr>
            </a:lvl3pPr>
            <a:lvl4pPr marL="2057126" indent="0">
              <a:buNone/>
              <a:defRPr sz="2400">
                <a:solidFill>
                  <a:schemeClr val="tx1">
                    <a:tint val="75000"/>
                  </a:schemeClr>
                </a:solidFill>
              </a:defRPr>
            </a:lvl4pPr>
            <a:lvl5pPr marL="2742834" indent="0">
              <a:buNone/>
              <a:defRPr sz="2400">
                <a:solidFill>
                  <a:schemeClr val="tx1">
                    <a:tint val="75000"/>
                  </a:schemeClr>
                </a:solidFill>
              </a:defRPr>
            </a:lvl5pPr>
            <a:lvl6pPr marL="3428543" indent="0">
              <a:buNone/>
              <a:defRPr sz="2400">
                <a:solidFill>
                  <a:schemeClr val="tx1">
                    <a:tint val="75000"/>
                  </a:schemeClr>
                </a:solidFill>
              </a:defRPr>
            </a:lvl6pPr>
            <a:lvl7pPr marL="4114251" indent="0">
              <a:buNone/>
              <a:defRPr sz="2400">
                <a:solidFill>
                  <a:schemeClr val="tx1">
                    <a:tint val="75000"/>
                  </a:schemeClr>
                </a:solidFill>
              </a:defRPr>
            </a:lvl7pPr>
            <a:lvl8pPr marL="4799960" indent="0">
              <a:buNone/>
              <a:defRPr sz="2400">
                <a:solidFill>
                  <a:schemeClr val="tx1">
                    <a:tint val="75000"/>
                  </a:schemeClr>
                </a:solidFill>
              </a:defRPr>
            </a:lvl8pPr>
            <a:lvl9pPr marL="5485668"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a:p>
        </p:txBody>
      </p:sp>
    </p:spTree>
    <p:extLst>
      <p:ext uri="{BB962C8B-B14F-4D97-AF65-F5344CB8AC3E}">
        <p14:creationId xmlns:p14="http://schemas.microsoft.com/office/powerpoint/2010/main" val="1052390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2866" y="2738015"/>
            <a:ext cx="5828626" cy="652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42921" y="2738015"/>
            <a:ext cx="5828626" cy="652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a:p>
        </p:txBody>
      </p:sp>
    </p:spTree>
    <p:extLst>
      <p:ext uri="{BB962C8B-B14F-4D97-AF65-F5344CB8AC3E}">
        <p14:creationId xmlns:p14="http://schemas.microsoft.com/office/powerpoint/2010/main" val="1014238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652" y="547605"/>
            <a:ext cx="11828681" cy="1988038"/>
          </a:xfrm>
        </p:spPr>
        <p:txBody>
          <a:bodyPr/>
          <a:lstStyle/>
          <a:p>
            <a:r>
              <a:rPr lang="en-US"/>
              <a:t>Click to edit Master title style</a:t>
            </a:r>
          </a:p>
        </p:txBody>
      </p:sp>
      <p:sp>
        <p:nvSpPr>
          <p:cNvPr id="3" name="Text Placeholder 2"/>
          <p:cNvSpPr>
            <a:spLocks noGrp="1"/>
          </p:cNvSpPr>
          <p:nvPr>
            <p:ph type="body" idx="1"/>
          </p:nvPr>
        </p:nvSpPr>
        <p:spPr>
          <a:xfrm>
            <a:off x="944653" y="2521356"/>
            <a:ext cx="5801839"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a:t>Edit Master text styles</a:t>
            </a:r>
          </a:p>
        </p:txBody>
      </p:sp>
      <p:sp>
        <p:nvSpPr>
          <p:cNvPr id="4" name="Content Placeholder 3"/>
          <p:cNvSpPr>
            <a:spLocks noGrp="1"/>
          </p:cNvSpPr>
          <p:nvPr>
            <p:ph sz="half" idx="2"/>
          </p:nvPr>
        </p:nvSpPr>
        <p:spPr>
          <a:xfrm>
            <a:off x="944653" y="3757033"/>
            <a:ext cx="5801839" cy="5526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942922" y="2521356"/>
            <a:ext cx="5830412"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a:t>Edit Master text styles</a:t>
            </a:r>
          </a:p>
        </p:txBody>
      </p:sp>
      <p:sp>
        <p:nvSpPr>
          <p:cNvPr id="6" name="Content Placeholder 5"/>
          <p:cNvSpPr>
            <a:spLocks noGrp="1"/>
          </p:cNvSpPr>
          <p:nvPr>
            <p:ph sz="quarter" idx="4"/>
          </p:nvPr>
        </p:nvSpPr>
        <p:spPr>
          <a:xfrm>
            <a:off x="6942922" y="3757033"/>
            <a:ext cx="5830412" cy="5526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65300D-5599-4468-BF5D-B13C6AAEC98A}" type="slidenum">
              <a:rPr kumimoji="1" lang="ja-JP" altLang="en-US" smtClean="0"/>
              <a:pPr/>
              <a:t>‹#›</a:t>
            </a:fld>
            <a:endParaRPr kumimoji="1" lang="ja-JP" altLang="en-US"/>
          </a:p>
        </p:txBody>
      </p:sp>
    </p:spTree>
    <p:extLst>
      <p:ext uri="{BB962C8B-B14F-4D97-AF65-F5344CB8AC3E}">
        <p14:creationId xmlns:p14="http://schemas.microsoft.com/office/powerpoint/2010/main" val="2127994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5400">
                <a:solidFill>
                  <a:srgbClr val="44688F"/>
                </a:solidFill>
              </a:defRPr>
            </a:lvl1pPr>
          </a:lstStyle>
          <a:p>
            <a:r>
              <a:rPr lang="en-US"/>
              <a:t>Click to edit Master title style</a:t>
            </a:r>
          </a:p>
        </p:txBody>
      </p:sp>
      <p:sp>
        <p:nvSpPr>
          <p:cNvPr id="11" name="Text Placeholder 10"/>
          <p:cNvSpPr>
            <a:spLocks noGrp="1"/>
          </p:cNvSpPr>
          <p:nvPr>
            <p:ph type="body" sz="quarter" idx="11" hasCustomPrompt="1"/>
          </p:nvPr>
        </p:nvSpPr>
        <p:spPr>
          <a:xfrm>
            <a:off x="942867" y="3091543"/>
            <a:ext cx="11719156" cy="6073103"/>
          </a:xfrm>
        </p:spPr>
        <p:txBody>
          <a:bodyPr>
            <a:normAutofit/>
          </a:bodyPr>
          <a:lstStyle>
            <a:lvl1pPr>
              <a:defRPr sz="3600" baseline="0">
                <a:solidFill>
                  <a:schemeClr val="tx1"/>
                </a:solidFill>
                <a:latin typeface="Roboto" panose="02000000000000000000" pitchFamily="2" charset="0"/>
                <a:ea typeface="Roboto" panose="02000000000000000000" pitchFamily="2" charset="0"/>
              </a:defRPr>
            </a:lvl1pPr>
            <a:lvl2pPr marL="771384" indent="-257129">
              <a:buFont typeface="Calibri" panose="020F0502020204030204" pitchFamily="34" charset="0"/>
              <a:buChar char="̶"/>
              <a:defRPr sz="2800" baseline="0">
                <a:solidFill>
                  <a:schemeClr val="tx1"/>
                </a:solidFill>
                <a:latin typeface="Roboto" panose="02000000000000000000" pitchFamily="2" charset="0"/>
                <a:ea typeface="Roboto" panose="02000000000000000000" pitchFamily="2" charset="0"/>
              </a:defRPr>
            </a:lvl2pPr>
            <a:lvl3pPr marL="1371395" indent="-342884">
              <a:buFontTx/>
              <a:buChar char="̶"/>
              <a:defRPr sz="2000" baseline="0">
                <a:solidFill>
                  <a:schemeClr val="tx1"/>
                </a:solidFill>
                <a:latin typeface="Roboto" panose="02000000000000000000" pitchFamily="2" charset="0"/>
                <a:ea typeface="Roboto" panose="02000000000000000000" pitchFamily="2" charset="0"/>
              </a:defRPr>
            </a:lvl3pPr>
            <a:lvl4pPr>
              <a:defRPr sz="2000">
                <a:solidFill>
                  <a:schemeClr val="tx1"/>
                </a:solidFill>
              </a:defRPr>
            </a:lvl4pPr>
            <a:lvl5pPr>
              <a:defRPr sz="3600">
                <a:solidFill>
                  <a:schemeClr val="tx1"/>
                </a:solidFill>
              </a:defRPr>
            </a:lvl5pPr>
          </a:lstStyle>
          <a:p>
            <a:pPr lvl="0"/>
            <a:r>
              <a:rPr kumimoji="1" lang="en-US" altLang="ja-JP"/>
              <a:t>First level 36 </a:t>
            </a:r>
            <a:r>
              <a:rPr kumimoji="1" lang="en-US" altLang="ja-JP" err="1"/>
              <a:t>pt</a:t>
            </a:r>
            <a:endParaRPr kumimoji="1" lang="en-US" altLang="ja-JP"/>
          </a:p>
          <a:p>
            <a:pPr lvl="1"/>
            <a:r>
              <a:rPr kumimoji="1" lang="en-US" altLang="ja-JP"/>
              <a:t>Second level 28 </a:t>
            </a:r>
            <a:r>
              <a:rPr kumimoji="1" lang="en-US" altLang="ja-JP" err="1"/>
              <a:t>pt</a:t>
            </a:r>
            <a:endParaRPr kumimoji="1" lang="ja-JP" altLang="en-US"/>
          </a:p>
          <a:p>
            <a:pPr lvl="2"/>
            <a:r>
              <a:rPr lang="en-US"/>
              <a:t>Third level 20 </a:t>
            </a:r>
            <a:r>
              <a:rPr lang="en-US" err="1"/>
              <a:t>pt</a:t>
            </a:r>
            <a:endParaRPr lang="en-US"/>
          </a:p>
          <a:p>
            <a:pPr lvl="3"/>
            <a:r>
              <a:rPr lang="en-US"/>
              <a:t>Forth level 20 </a:t>
            </a:r>
            <a:r>
              <a:rPr lang="en-US" err="1"/>
              <a:t>pt</a:t>
            </a:r>
            <a:endParaRPr lang="en-US"/>
          </a:p>
        </p:txBody>
      </p:sp>
      <p:sp>
        <p:nvSpPr>
          <p:cNvPr id="6"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8" name="Straight Connector 7"/>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673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3" y="1"/>
            <a:ext cx="13714413" cy="5811864"/>
          </a:xfrm>
          <a:solidFill>
            <a:srgbClr val="44688F"/>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Title 1"/>
          <p:cNvSpPr>
            <a:spLocks noGrp="1"/>
          </p:cNvSpPr>
          <p:nvPr>
            <p:ph type="title" hasCustomPrompt="1"/>
          </p:nvPr>
        </p:nvSpPr>
        <p:spPr>
          <a:xfrm>
            <a:off x="1" y="6358412"/>
            <a:ext cx="13714412" cy="1054484"/>
          </a:xfrm>
        </p:spPr>
        <p:txBody>
          <a:bodyPr anchor="ctr">
            <a:normAutofit/>
          </a:bodyPr>
          <a:lstStyle>
            <a:lvl1pPr algn="ctr">
              <a:defRPr sz="6000">
                <a:solidFill>
                  <a:srgbClr val="44688F"/>
                </a:solidFill>
              </a:defRPr>
            </a:lvl1pPr>
          </a:lstStyle>
          <a:p>
            <a:r>
              <a:rPr kumimoji="1" lang="en-US" altLang="ja-JP"/>
              <a:t>Slide title</a:t>
            </a:r>
            <a:endParaRPr kumimoji="1" lang="ja-JP" altLang="en-US"/>
          </a:p>
        </p:txBody>
      </p:sp>
      <p:sp>
        <p:nvSpPr>
          <p:cNvPr id="10" name="Text Placeholder 5"/>
          <p:cNvSpPr>
            <a:spLocks noGrp="1"/>
          </p:cNvSpPr>
          <p:nvPr>
            <p:ph type="body" sz="quarter" idx="12" hasCustomPrompt="1"/>
          </p:nvPr>
        </p:nvSpPr>
        <p:spPr>
          <a:xfrm>
            <a:off x="1" y="7694830"/>
            <a:ext cx="13714411" cy="1663700"/>
          </a:xfrm>
        </p:spPr>
        <p:txBody>
          <a:bodyPr anchor="t" anchorCtr="0">
            <a:norm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p>
          <a:p>
            <a:pPr lvl="0"/>
            <a:r>
              <a:rPr kumimoji="1" lang="en-US" altLang="ja-JP"/>
              <a:t>Title</a:t>
            </a:r>
          </a:p>
          <a:p>
            <a:pPr lvl="0"/>
            <a:r>
              <a:rPr kumimoji="1" lang="en-US" altLang="ja-JP"/>
              <a:t>date</a:t>
            </a:r>
            <a:endParaRPr kumimoji="1" lang="ja-JP" alt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5794" y="9321458"/>
            <a:ext cx="2642823" cy="808535"/>
          </a:xfrm>
          <a:prstGeom prst="rect">
            <a:avLst/>
          </a:prstGeom>
        </p:spPr>
      </p:pic>
    </p:spTree>
    <p:extLst>
      <p:ext uri="{BB962C8B-B14F-4D97-AF65-F5344CB8AC3E}">
        <p14:creationId xmlns:p14="http://schemas.microsoft.com/office/powerpoint/2010/main" val="271026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2 columns">
    <p:spTree>
      <p:nvGrpSpPr>
        <p:cNvPr id="1" name=""/>
        <p:cNvGrpSpPr/>
        <p:nvPr/>
      </p:nvGrpSpPr>
      <p:grpSpPr>
        <a:xfrm>
          <a:off x="0" y="0"/>
          <a:ext cx="0" cy="0"/>
          <a:chOff x="0" y="0"/>
          <a:chExt cx="0" cy="0"/>
        </a:xfrm>
      </p:grpSpPr>
      <p:sp>
        <p:nvSpPr>
          <p:cNvPr id="5" name="Rectangle 4"/>
          <p:cNvSpPr/>
          <p:nvPr userDrawn="1"/>
        </p:nvSpPr>
        <p:spPr>
          <a:xfrm>
            <a:off x="3" y="-1192"/>
            <a:ext cx="6857207"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6" name="Title 1"/>
          <p:cNvSpPr>
            <a:spLocks noGrp="1"/>
          </p:cNvSpPr>
          <p:nvPr>
            <p:ph type="title" hasCustomPrompt="1"/>
          </p:nvPr>
        </p:nvSpPr>
        <p:spPr>
          <a:xfrm>
            <a:off x="1052784" y="2086664"/>
            <a:ext cx="4574483" cy="6110513"/>
          </a:xfrm>
        </p:spPr>
        <p:txBody>
          <a:bodyPr anchor="ctr"/>
          <a:lstStyle>
            <a:lvl1pPr algn="l">
              <a:defRPr sz="5400">
                <a:solidFill>
                  <a:schemeClr val="bg1"/>
                </a:solidFill>
              </a:defRPr>
            </a:lvl1pPr>
          </a:lstStyle>
          <a:p>
            <a:r>
              <a:rPr kumimoji="1" lang="en-US" altLang="ja-JP"/>
              <a:t>Slide title</a:t>
            </a:r>
            <a:br>
              <a:rPr kumimoji="1" lang="en-US" altLang="ja-JP"/>
            </a:br>
            <a:r>
              <a:rPr kumimoji="1" lang="en-US" altLang="ja-JP"/>
              <a:t>goes here</a:t>
            </a:r>
            <a:endParaRPr kumimoji="1" lang="ja-JP" altLang="en-US"/>
          </a:p>
        </p:txBody>
      </p:sp>
      <p:sp>
        <p:nvSpPr>
          <p:cNvPr id="7" name="Text Placeholder 5"/>
          <p:cNvSpPr>
            <a:spLocks noGrp="1"/>
          </p:cNvSpPr>
          <p:nvPr>
            <p:ph type="body" sz="quarter" idx="15" hasCustomPrompt="1"/>
          </p:nvPr>
        </p:nvSpPr>
        <p:spPr>
          <a:xfrm>
            <a:off x="8080178" y="2944859"/>
            <a:ext cx="4686589" cy="2107520"/>
          </a:xfrm>
        </p:spPr>
        <p:txBody>
          <a:bodyPr numCol="1" spcCol="540000" anchor="t">
            <a:normAutofit/>
          </a:bodyPr>
          <a:lstStyle>
            <a:lvl1pPr marL="257162" indent="-257162" algn="just">
              <a:spcBef>
                <a:spcPts val="0"/>
              </a:spcBef>
              <a:buFont typeface="Wingdings" panose="05000000000000000000" pitchFamily="2" charset="2"/>
              <a:buChar char="§"/>
              <a:defRPr sz="28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9" name="Text Placeholder 5"/>
          <p:cNvSpPr>
            <a:spLocks noGrp="1"/>
          </p:cNvSpPr>
          <p:nvPr>
            <p:ph type="body" sz="quarter" idx="14" hasCustomPrompt="1"/>
          </p:nvPr>
        </p:nvSpPr>
        <p:spPr>
          <a:xfrm>
            <a:off x="8080179" y="2180138"/>
            <a:ext cx="4686588" cy="595666"/>
          </a:xfrm>
        </p:spPr>
        <p:txBody>
          <a:bodyPr anchor="b">
            <a:noAutofit/>
          </a:bodyPr>
          <a:lstStyle>
            <a:lvl1pPr marL="0" indent="0" algn="l">
              <a:lnSpc>
                <a:spcPct val="100000"/>
              </a:lnSpc>
              <a:spcBef>
                <a:spcPts val="0"/>
              </a:spcBef>
              <a:buFontTx/>
              <a:buNone/>
              <a:defRPr sz="36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Heading goes here</a:t>
            </a:r>
            <a:endParaRPr kumimoji="1" lang="ja-JP" altLang="en-US"/>
          </a:p>
        </p:txBody>
      </p:sp>
      <p:sp>
        <p:nvSpPr>
          <p:cNvPr id="8" name="Text Placeholder 5"/>
          <p:cNvSpPr>
            <a:spLocks noGrp="1"/>
          </p:cNvSpPr>
          <p:nvPr>
            <p:ph type="body" sz="quarter" idx="16" hasCustomPrompt="1"/>
          </p:nvPr>
        </p:nvSpPr>
        <p:spPr>
          <a:xfrm>
            <a:off x="8080178" y="6000116"/>
            <a:ext cx="4686589" cy="2107520"/>
          </a:xfrm>
        </p:spPr>
        <p:txBody>
          <a:bodyPr numCol="1" spcCol="540000" anchor="t">
            <a:normAutofit/>
          </a:bodyPr>
          <a:lstStyle>
            <a:lvl1pPr marL="257162" indent="-257162" algn="just">
              <a:spcBef>
                <a:spcPts val="0"/>
              </a:spcBef>
              <a:buFont typeface="Wingdings" panose="05000000000000000000" pitchFamily="2" charset="2"/>
              <a:buChar char="§"/>
              <a:defRPr sz="28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10" name="Text Placeholder 5"/>
          <p:cNvSpPr>
            <a:spLocks noGrp="1"/>
          </p:cNvSpPr>
          <p:nvPr>
            <p:ph type="body" sz="quarter" idx="17" hasCustomPrompt="1"/>
          </p:nvPr>
        </p:nvSpPr>
        <p:spPr>
          <a:xfrm>
            <a:off x="8080179" y="5235395"/>
            <a:ext cx="4686588" cy="595666"/>
          </a:xfrm>
        </p:spPr>
        <p:txBody>
          <a:bodyPr anchor="b">
            <a:noAutofit/>
          </a:bodyPr>
          <a:lstStyle>
            <a:lvl1pPr marL="0" indent="0" algn="l">
              <a:lnSpc>
                <a:spcPct val="100000"/>
              </a:lnSpc>
              <a:spcBef>
                <a:spcPts val="0"/>
              </a:spcBef>
              <a:buFontTx/>
              <a:buNone/>
              <a:defRPr sz="36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Heading goes here</a:t>
            </a:r>
            <a:endParaRPr kumimoji="1" lang="ja-JP" altLang="en-US"/>
          </a:p>
        </p:txBody>
      </p:sp>
      <p:sp>
        <p:nvSpPr>
          <p:cNvPr id="12" name="Rectangle 11"/>
          <p:cNvSpPr/>
          <p:nvPr userDrawn="1"/>
        </p:nvSpPr>
        <p:spPr>
          <a:xfrm rot="5400000">
            <a:off x="1742219" y="5108388"/>
            <a:ext cx="10286206" cy="6704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13"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3083470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3" y="1380088"/>
            <a:ext cx="13714413" cy="3743325"/>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p:cNvSpPr>
            <a:spLocks noGrp="1"/>
          </p:cNvSpPr>
          <p:nvPr>
            <p:ph type="body" sz="quarter" idx="12" hasCustomPrompt="1"/>
          </p:nvPr>
        </p:nvSpPr>
        <p:spPr>
          <a:xfrm>
            <a:off x="3252414" y="6669472"/>
            <a:ext cx="7209591" cy="1931833"/>
          </a:xfrm>
        </p:spPr>
        <p:txBody>
          <a:bodyPr anchor="t">
            <a:normAutofit/>
          </a:bodyPr>
          <a:lstStyle>
            <a:lvl1pPr marL="0" indent="0" algn="ctr">
              <a:buFontTx/>
              <a:buNone/>
              <a:defRPr sz="30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7" name="Title 1"/>
          <p:cNvSpPr>
            <a:spLocks noGrp="1"/>
          </p:cNvSpPr>
          <p:nvPr>
            <p:ph type="title" hasCustomPrompt="1"/>
          </p:nvPr>
        </p:nvSpPr>
        <p:spPr>
          <a:xfrm>
            <a:off x="2266689" y="5382756"/>
            <a:ext cx="9181038" cy="1141568"/>
          </a:xfrm>
        </p:spPr>
        <p:txBody>
          <a:bodyPr anchor="b"/>
          <a:lstStyle>
            <a:lvl1pPr algn="ctr">
              <a:defRPr>
                <a:solidFill>
                  <a:srgbClr val="44688F"/>
                </a:solidFill>
              </a:defRPr>
            </a:lvl1pPr>
          </a:lstStyle>
          <a:p>
            <a:r>
              <a:rPr kumimoji="1" lang="en-US" altLang="ja-JP"/>
              <a:t>Slide title goes here</a:t>
            </a:r>
            <a:endParaRPr kumimoji="1" lang="ja-JP" alt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5794" y="9321458"/>
            <a:ext cx="2642823" cy="808535"/>
          </a:xfrm>
          <a:prstGeom prst="rect">
            <a:avLst/>
          </a:prstGeom>
        </p:spPr>
      </p:pic>
    </p:spTree>
    <p:extLst>
      <p:ext uri="{BB962C8B-B14F-4D97-AF65-F5344CB8AC3E}">
        <p14:creationId xmlns:p14="http://schemas.microsoft.com/office/powerpoint/2010/main" val="4204854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866" y="547605"/>
            <a:ext cx="11828681" cy="19880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42866" y="2738015"/>
            <a:ext cx="11828681" cy="6526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2866" y="9533056"/>
            <a:ext cx="3085743" cy="547603"/>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542900" y="9533056"/>
            <a:ext cx="4628614" cy="547603"/>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685804" y="9533056"/>
            <a:ext cx="3085743" cy="547603"/>
          </a:xfrm>
          <a:prstGeom prst="rect">
            <a:avLst/>
          </a:prstGeom>
        </p:spPr>
        <p:txBody>
          <a:bodyPr vert="horz" lIns="91440" tIns="45720" rIns="91440" bIns="45720" rtlCol="0" anchor="ctr"/>
          <a:lstStyle>
            <a:lvl1pPr algn="r">
              <a:defRPr sz="1800">
                <a:solidFill>
                  <a:schemeClr val="tx1">
                    <a:tint val="75000"/>
                  </a:schemeClr>
                </a:solidFill>
              </a:defRPr>
            </a:lvl1pPr>
          </a:lstStyle>
          <a:p>
            <a:fld id="{7E65300D-5599-4468-BF5D-B13C6AAEC98A}" type="slidenum">
              <a:rPr kumimoji="1" lang="ja-JP" altLang="en-US" smtClean="0"/>
              <a:pPr/>
              <a:t>‹#›</a:t>
            </a:fld>
            <a:endParaRPr kumimoji="1" lang="ja-JP" altLang="en-US"/>
          </a:p>
        </p:txBody>
      </p:sp>
    </p:spTree>
    <p:extLst>
      <p:ext uri="{BB962C8B-B14F-4D97-AF65-F5344CB8AC3E}">
        <p14:creationId xmlns:p14="http://schemas.microsoft.com/office/powerpoint/2010/main" val="239456667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89" r:id="rId6"/>
    <p:sldLayoutId id="2147483860" r:id="rId7"/>
    <p:sldLayoutId id="2147483865" r:id="rId8"/>
    <p:sldLayoutId id="2147483866" r:id="rId9"/>
    <p:sldLayoutId id="2147483873" r:id="rId10"/>
    <p:sldLayoutId id="2147483875" r:id="rId11"/>
    <p:sldLayoutId id="2147483877" r:id="rId12"/>
    <p:sldLayoutId id="2147483786" r:id="rId13"/>
    <p:sldLayoutId id="2147483699" r:id="rId14"/>
    <p:sldLayoutId id="2147483806" r:id="rId15"/>
    <p:sldLayoutId id="2147483752" r:id="rId16"/>
    <p:sldLayoutId id="2147483890" r:id="rId17"/>
    <p:sldLayoutId id="2147483891" r:id="rId18"/>
    <p:sldLayoutId id="2147483907" r:id="rId19"/>
  </p:sldLayoutIdLst>
  <p:hf hdr="0" ftr="0" dt="0"/>
  <p:txStyles>
    <p:titleStyle>
      <a:lvl1pPr algn="ctr" defTabSz="1371417" rtl="0" eaLnBrk="1" latinLnBrk="0" hangingPunct="1">
        <a:lnSpc>
          <a:spcPct val="90000"/>
        </a:lnSpc>
        <a:spcBef>
          <a:spcPct val="0"/>
        </a:spcBef>
        <a:buNone/>
        <a:defRPr sz="4800" kern="1200">
          <a:solidFill>
            <a:srgbClr val="44688F"/>
          </a:solidFill>
          <a:latin typeface="Franklin Gothic Medium" panose="020B0603020102020204" pitchFamily="34" charset="0"/>
          <a:ea typeface="Roboto Medium" panose="02000000000000000000" pitchFamily="2" charset="0"/>
          <a:cs typeface="+mj-cs"/>
        </a:defRPr>
      </a:lvl1pPr>
    </p:titleStyle>
    <p:body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417" rtl="0" eaLnBrk="1" latinLnBrk="0" hangingPunct="1">
        <a:defRPr sz="2700" kern="1200">
          <a:solidFill>
            <a:schemeClr val="tx1"/>
          </a:solidFill>
          <a:latin typeface="+mn-lt"/>
          <a:ea typeface="+mn-ea"/>
          <a:cs typeface="+mn-cs"/>
        </a:defRPr>
      </a:lvl1pPr>
      <a:lvl2pPr marL="685709" algn="l" defTabSz="1371417" rtl="0" eaLnBrk="1" latinLnBrk="0" hangingPunct="1">
        <a:defRPr sz="2700" kern="1200">
          <a:solidFill>
            <a:schemeClr val="tx1"/>
          </a:solidFill>
          <a:latin typeface="+mn-lt"/>
          <a:ea typeface="+mn-ea"/>
          <a:cs typeface="+mn-cs"/>
        </a:defRPr>
      </a:lvl2pPr>
      <a:lvl3pPr marL="1371417" algn="l" defTabSz="1371417" rtl="0" eaLnBrk="1" latinLnBrk="0" hangingPunct="1">
        <a:defRPr sz="2700" kern="1200">
          <a:solidFill>
            <a:schemeClr val="tx1"/>
          </a:solidFill>
          <a:latin typeface="+mn-lt"/>
          <a:ea typeface="+mn-ea"/>
          <a:cs typeface="+mn-cs"/>
        </a:defRPr>
      </a:lvl3pPr>
      <a:lvl4pPr marL="2057126" algn="l" defTabSz="1371417" rtl="0" eaLnBrk="1" latinLnBrk="0" hangingPunct="1">
        <a:defRPr sz="2700" kern="1200">
          <a:solidFill>
            <a:schemeClr val="tx1"/>
          </a:solidFill>
          <a:latin typeface="+mn-lt"/>
          <a:ea typeface="+mn-ea"/>
          <a:cs typeface="+mn-cs"/>
        </a:defRPr>
      </a:lvl4pPr>
      <a:lvl5pPr marL="2742834" algn="l" defTabSz="1371417" rtl="0" eaLnBrk="1" latinLnBrk="0" hangingPunct="1">
        <a:defRPr sz="2700" kern="1200">
          <a:solidFill>
            <a:schemeClr val="tx1"/>
          </a:solidFill>
          <a:latin typeface="+mn-lt"/>
          <a:ea typeface="+mn-ea"/>
          <a:cs typeface="+mn-cs"/>
        </a:defRPr>
      </a:lvl5pPr>
      <a:lvl6pPr marL="3428543" algn="l" defTabSz="1371417" rtl="0" eaLnBrk="1" latinLnBrk="0" hangingPunct="1">
        <a:defRPr sz="2700" kern="1200">
          <a:solidFill>
            <a:schemeClr val="tx1"/>
          </a:solidFill>
          <a:latin typeface="+mn-lt"/>
          <a:ea typeface="+mn-ea"/>
          <a:cs typeface="+mn-cs"/>
        </a:defRPr>
      </a:lvl6pPr>
      <a:lvl7pPr marL="4114251" algn="l" defTabSz="1371417" rtl="0" eaLnBrk="1" latinLnBrk="0" hangingPunct="1">
        <a:defRPr sz="2700" kern="1200">
          <a:solidFill>
            <a:schemeClr val="tx1"/>
          </a:solidFill>
          <a:latin typeface="+mn-lt"/>
          <a:ea typeface="+mn-ea"/>
          <a:cs typeface="+mn-cs"/>
        </a:defRPr>
      </a:lvl7pPr>
      <a:lvl8pPr marL="4799960" algn="l" defTabSz="1371417" rtl="0" eaLnBrk="1" latinLnBrk="0" hangingPunct="1">
        <a:defRPr sz="2700" kern="1200">
          <a:solidFill>
            <a:schemeClr val="tx1"/>
          </a:solidFill>
          <a:latin typeface="+mn-lt"/>
          <a:ea typeface="+mn-ea"/>
          <a:cs typeface="+mn-cs"/>
        </a:defRPr>
      </a:lvl8pPr>
      <a:lvl9pPr marL="5485668" algn="l" defTabSz="1371417"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p15:clr>
            <a:srgbClr val="F26B43"/>
          </p15:clr>
        </p15:guide>
        <p15:guide id="2" pos="4320">
          <p15:clr>
            <a:srgbClr val="F26B43"/>
          </p15:clr>
        </p15:guide>
        <p15:guide id="3" orient="horz" pos="881">
          <p15:clr>
            <a:srgbClr val="F26B43"/>
          </p15:clr>
        </p15:guide>
        <p15:guide id="4" orient="horz" pos="5598">
          <p15:clr>
            <a:srgbClr val="F26B43"/>
          </p15:clr>
        </p15:guide>
        <p15:guide id="5" pos="918">
          <p15:clr>
            <a:srgbClr val="F26B43"/>
          </p15:clr>
        </p15:guide>
        <p15:guide id="6" pos="7721">
          <p15:clr>
            <a:srgbClr val="F26B43"/>
          </p15:clr>
        </p15:guide>
        <p15:guide id="7" pos="7211">
          <p15:clr>
            <a:srgbClr val="F26B43"/>
          </p15:clr>
        </p15:guide>
        <p15:guide id="8" pos="1428">
          <p15:clr>
            <a:srgbClr val="F26B43"/>
          </p15:clr>
        </p15:guide>
        <p15:guide id="9" pos="663">
          <p15:clr>
            <a:srgbClr val="F26B43"/>
          </p15:clr>
        </p15:guide>
        <p15:guide id="10" pos="7976">
          <p15:clr>
            <a:srgbClr val="F26B43"/>
          </p15:clr>
        </p15:guide>
        <p15:guide id="11" orient="horz" pos="2060">
          <p15:clr>
            <a:srgbClr val="F26B43"/>
          </p15:clr>
        </p15:guide>
        <p15:guide id="12" orient="horz" pos="4419">
          <p15:clr>
            <a:srgbClr val="F26B43"/>
          </p15:clr>
        </p15:guide>
        <p15:guide id="13" pos="5272">
          <p15:clr>
            <a:srgbClr val="F26B43"/>
          </p15:clr>
        </p15:guide>
        <p15:guide id="14" pos="3367">
          <p15:clr>
            <a:srgbClr val="F26B43"/>
          </p15:clr>
        </p15:guide>
        <p15:guide id="15" pos="307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hyperlink" Target="https://creativecommons.org/licenses/by-nc-nd/3.0/" TargetMode="External"/><Relationship Id="rId5" Type="http://schemas.openxmlformats.org/officeDocument/2006/relationships/image" Target="../media/image26.png"/><Relationship Id="rId4" Type="http://schemas.openxmlformats.org/officeDocument/2006/relationships/hyperlink" Target="https://www.flickr.com/photos/pamlane/14232610822"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apps.leg.wa.gov/WAC/default.aspx?cite=118-40"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hyperlink" Target="https://ecology.wa.gov/Regulations-Permits/Reporting-requirements/Emergency-Planning-Community-Right-to-Know-Act/State-Emergency-Response-Commissio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hyperlink" Target="https://reg.learningstream.com/view/cal10a.aspx?ek=&amp;ref=&amp;aa=&amp;sid1=&amp;sid2=&amp;as=38&amp;wp=134&amp;tz=&amp;ms=&amp;nav=&amp;cc=&amp;cat1=&amp;cat2=&amp;cat3=&amp;aid=WSEMD&amp;rf=&amp;pn=" TargetMode="External"/><Relationship Id="rId4" Type="http://schemas.openxmlformats.org/officeDocument/2006/relationships/hyperlink" Target="https://mil.wa.gov/state-emergency-response-commission-serc"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epa.gov/sites/default/files/2013-09/documents/55fr30645.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33.jpeg"/><Relationship Id="rId5" Type="http://schemas.openxmlformats.org/officeDocument/2006/relationships/image" Target="../media/image8.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hyperlink" Target="https://www.osha.gov/laws-regs/regulations/standardnumber/1910/1910.1200"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ecfr.gov/current/title-40/chapter-I/subchapter-J/part-355/appendix-Appendix%20A%20to%20Part%20355" TargetMode="External"/><Relationship Id="rId4" Type="http://schemas.openxmlformats.org/officeDocument/2006/relationships/hyperlink" Target="https://www.epa.gov/epcra/consolidated-list-list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epa.gov/epcra/are-there-any-exemptions-under-sections-311-and-312" TargetMode="External"/><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hyperlink" Target="https://www.epa.gov/epcra/are-there-any-exemptions-under-sections-311-and-312"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hyperlink" Target="https://www.epa.gov/epcra/are-there-any-exemptions-under-sections-311-and-312"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s://www.epa.gov/epcra/eligibility-gasoline-and-diesel-thresholds-retail-gas-station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epa.gov/epcra/epcra-trade-secret-forms-and-instruction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epa.gov/epcra/emergency-release-notification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www.epa.gov/epcra/consolidated-list-list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epa.gov/epcra/epcra-section-304"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apps.ecology.wa.gov/publications/summarypages/ECY070306.html"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hyperlink" Target="https://apps.ecology.wa.gov/publications/SummaryPages/ECY070645.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54.png"/><Relationship Id="rId5" Type="http://schemas.openxmlformats.org/officeDocument/2006/relationships/image" Target="../media/image48.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1.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preptoolkit.fema.gov/web/guest/welcom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reg.learningstream.com/view/cal1a.aspx?ek=&amp;ref=&amp;aa=&amp;sid1=&amp;sid2=&amp;as=38&amp;wp=657&amp;tz=&amp;ms=&amp;nav=&amp;cc=&amp;cat1=&amp;cat2=&amp;cat3=&amp;aid=WSEMD&amp;rf=&amp;pn="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training.fema.gov/" TargetMode="External"/><Relationship Id="rId7" Type="http://schemas.openxmlformats.org/officeDocument/2006/relationships/hyperlink" Target="https://reg.learningstream.com/reg/event_page.aspx?ek=0038-0021-48aae7ce11854f26910384a94b0517d8"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reg.learningstream.com/view/cal10a.aspx?ek=&amp;ref=&amp;aa=&amp;sid1=&amp;sid2=&amp;as=38&amp;wp=134&amp;tz=&amp;ms=&amp;nav=&amp;cc=&amp;cat1=&amp;cat2=&amp;cat3=&amp;aid=WSEMD&amp;rf=&amp;pn=" TargetMode="External"/><Relationship Id="rId5" Type="http://schemas.openxmlformats.org/officeDocument/2006/relationships/hyperlink" Target="https://training.fema.gov/is/courseoverview.aspx?code=IS-5.a&amp;lang=en" TargetMode="External"/><Relationship Id="rId4" Type="http://schemas.openxmlformats.org/officeDocument/2006/relationships/hyperlink" Target="https://training.fema.gov/is/courseoverview.aspx?code=IS-120.c&amp;lang=en"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s://www.epa.gov/epcra/national-lepc-tepc-handbook" TargetMode="External"/><Relationship Id="rId7"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ecology.wa.gov/Regulations-Permits/Reporting-requirements/Emergency-Planning-Community-Right-to-Know-Act/State-Emergency-Response-Commission" TargetMode="External"/><Relationship Id="rId5" Type="http://schemas.openxmlformats.org/officeDocument/2006/relationships/hyperlink" Target="https://mil.wa.gov/state-emergency-response-commission-serc" TargetMode="External"/><Relationship Id="rId4" Type="http://schemas.openxmlformats.org/officeDocument/2006/relationships/hyperlink" Target="https://www.epa.gov/epcra"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mailto:david.kelley@mil.wa.gov" TargetMode="External"/><Relationship Id="rId3" Type="http://schemas.openxmlformats.org/officeDocument/2006/relationships/hyperlink" Target="mailto:Scott.lancaster@wsp.wa.gov" TargetMode="External"/><Relationship Id="rId7" Type="http://schemas.openxmlformats.org/officeDocument/2006/relationships/hyperlink" Target="mailto:stephanie.hakala@mil.wa.gov"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hyperlink" Target="mailto:peter.hartmann@mil.wa.gov" TargetMode="External"/><Relationship Id="rId5" Type="http://schemas.openxmlformats.org/officeDocument/2006/relationships/hyperlink" Target="mailto:susan.forsythe@mil.wa.gov" TargetMode="External"/><Relationship Id="rId10" Type="http://schemas.openxmlformats.org/officeDocument/2006/relationships/image" Target="../media/image4.png"/><Relationship Id="rId4" Type="http://schemas.openxmlformats.org/officeDocument/2006/relationships/hyperlink" Target="mailto:dfow461@ecy.wa.gov" TargetMode="External"/><Relationship Id="rId9" Type="http://schemas.openxmlformats.org/officeDocument/2006/relationships/hyperlink" Target="mailto:christopher.caprio@mil.wa.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govinfo.gov/content/pkg/USCODE-2011-title42/html/USCODE-2011-title42-chap103.ht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hyperlink" Target="https://apps.leg.wa.gov/wac/default.aspx?cite=118-40"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0.tiff"/><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8" name="Rectangle 2077">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3714412" cy="10285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4" name="Rectangle 2083">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6" y="0"/>
            <a:ext cx="13714412" cy="10285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B9483A-1C50-5D63-FD3C-4A11252FBB9B}"/>
              </a:ext>
            </a:extLst>
          </p:cNvPr>
          <p:cNvSpPr>
            <a:spLocks noGrp="1"/>
          </p:cNvSpPr>
          <p:nvPr>
            <p:ph type="title"/>
          </p:nvPr>
        </p:nvSpPr>
        <p:spPr>
          <a:xfrm>
            <a:off x="9365499" y="1678146"/>
            <a:ext cx="3830111" cy="4024159"/>
          </a:xfrm>
        </p:spPr>
        <p:txBody>
          <a:bodyPr vert="horz" lIns="91440" tIns="45720" rIns="91440" bIns="45720" rtlCol="0" anchor="b">
            <a:normAutofit fontScale="90000"/>
          </a:bodyPr>
          <a:lstStyle/>
          <a:p>
            <a:pPr algn="l" defTabSz="914400"/>
            <a:r>
              <a:rPr lang="en-US" sz="3600" b="1" kern="1200">
                <a:solidFill>
                  <a:schemeClr val="tx2"/>
                </a:solidFill>
                <a:latin typeface="+mj-lt"/>
                <a:ea typeface="+mj-ea"/>
                <a:cs typeface="+mj-cs"/>
              </a:rPr>
              <a:t>Welcome to LEPC/TEPC 101</a:t>
            </a:r>
            <a:br>
              <a:rPr lang="en-US" sz="3600" b="1" kern="1200">
                <a:solidFill>
                  <a:schemeClr val="tx2"/>
                </a:solidFill>
                <a:latin typeface="+mj-lt"/>
                <a:ea typeface="+mj-ea"/>
                <a:cs typeface="Calibri Light"/>
              </a:rPr>
            </a:br>
            <a:br>
              <a:rPr lang="en-US" sz="3600" b="1">
                <a:latin typeface="+mj-lt"/>
                <a:ea typeface="+mj-ea"/>
              </a:rPr>
            </a:br>
            <a:r>
              <a:rPr lang="en-US" sz="3600" b="1" kern="1200">
                <a:solidFill>
                  <a:schemeClr val="tx2"/>
                </a:solidFill>
                <a:latin typeface="+mj-lt"/>
                <a:ea typeface="+mj-ea"/>
                <a:cs typeface="+mj-cs"/>
              </a:rPr>
              <a:t>Please enter your Name, Organization and LEPC or Tribe you’re affiliated with in the chat.</a:t>
            </a:r>
            <a:r>
              <a:rPr lang="en-US" sz="3600" b="1">
                <a:solidFill>
                  <a:schemeClr val="tx2"/>
                </a:solidFill>
                <a:latin typeface="+mj-lt"/>
                <a:ea typeface="+mj-ea"/>
              </a:rPr>
              <a:t>  </a:t>
            </a:r>
            <a:endParaRPr lang="en-US" sz="3600" b="1" kern="1200">
              <a:solidFill>
                <a:schemeClr val="tx2"/>
              </a:solidFill>
              <a:latin typeface="+mj-lt"/>
              <a:ea typeface="+mj-ea"/>
              <a:cs typeface="+mj-cs"/>
            </a:endParaRPr>
          </a:p>
        </p:txBody>
      </p:sp>
      <p:grpSp>
        <p:nvGrpSpPr>
          <p:cNvPr id="2085" name="Group 2084">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669852" y="662998"/>
            <a:ext cx="3771840" cy="2445842"/>
            <a:chOff x="-305" y="-4155"/>
            <a:chExt cx="2514948" cy="2174333"/>
          </a:xfrm>
        </p:grpSpPr>
        <p:sp>
          <p:nvSpPr>
            <p:cNvPr id="2074" name="Freeform: Shape 2073">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6" name="Freeform: Shape 2085">
              <a:extLst>
                <a:ext uri="{FF2B5EF4-FFF2-40B4-BE49-F238E27FC236}">
                  <a16:creationId xmlns:a16="http://schemas.microsoft.com/office/drawing/2014/main" id="{526548A0-953E-4FBA-97A5-592ACAF42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6" name="Freeform: Shape 2075">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077" name="Freeform: Shape 2076">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2" name="Picture 4" descr="LEPC – Camden County, MO Emergency Management Agency">
            <a:extLst>
              <a:ext uri="{FF2B5EF4-FFF2-40B4-BE49-F238E27FC236}">
                <a16:creationId xmlns:a16="http://schemas.microsoft.com/office/drawing/2014/main" id="{4B74BF17-3E7B-58DB-0478-EC8B54A8DA2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6441" r="4992" b="1"/>
          <a:stretch/>
        </p:blipFill>
        <p:spPr bwMode="auto">
          <a:xfrm>
            <a:off x="1505842" y="1805085"/>
            <a:ext cx="7151328" cy="676038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5CC7CED-78BF-A574-C184-DF5D094C3491}"/>
              </a:ext>
            </a:extLst>
          </p:cNvPr>
          <p:cNvSpPr>
            <a:spLocks noGrp="1"/>
          </p:cNvSpPr>
          <p:nvPr>
            <p:ph type="sldNum" sz="quarter" idx="12"/>
          </p:nvPr>
        </p:nvSpPr>
        <p:spPr>
          <a:xfrm>
            <a:off x="9685803" y="9533053"/>
            <a:ext cx="3085743" cy="547603"/>
          </a:xfrm>
        </p:spPr>
        <p:txBody>
          <a:bodyPr vert="horz" lIns="91440" tIns="45720" rIns="91440" bIns="45720" rtlCol="0" anchor="ctr">
            <a:normAutofit/>
          </a:bodyPr>
          <a:lstStyle/>
          <a:p>
            <a:pPr defTabSz="914400">
              <a:spcAft>
                <a:spcPts val="600"/>
              </a:spcAft>
              <a:defRPr/>
            </a:pPr>
            <a:fld id="{5A73201E-BAD4-4887-93F2-D695096208A5}" type="slidenum">
              <a:rPr lang="en-US" sz="1200"/>
              <a:pPr defTabSz="914400">
                <a:spcAft>
                  <a:spcPts val="600"/>
                </a:spcAft>
                <a:defRPr/>
              </a:pPr>
              <a:t>1</a:t>
            </a:fld>
            <a:endParaRPr lang="en-US" sz="1200"/>
          </a:p>
        </p:txBody>
      </p:sp>
      <p:grpSp>
        <p:nvGrpSpPr>
          <p:cNvPr id="2079" name="Group 2078">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10270682" y="6840046"/>
            <a:ext cx="3443729" cy="3445365"/>
            <a:chOff x="-305" y="-1"/>
            <a:chExt cx="3832880" cy="2876136"/>
          </a:xfrm>
        </p:grpSpPr>
        <p:sp>
          <p:nvSpPr>
            <p:cNvPr id="2080" name="Freeform: Shape 2079">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1" name="Freeform: Shape 2080">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2" name="Freeform: Shape 2081">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3" name="Freeform: Shape 2082">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picture containing shape&#10;&#10;Description automatically generated">
            <a:extLst>
              <a:ext uri="{FF2B5EF4-FFF2-40B4-BE49-F238E27FC236}">
                <a16:creationId xmlns:a16="http://schemas.microsoft.com/office/drawing/2014/main" id="{63421333-BF85-3264-C5FE-184219ECF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9785" y="5715271"/>
            <a:ext cx="5245589" cy="2896002"/>
          </a:xfrm>
          <a:prstGeom prst="rect">
            <a:avLst/>
          </a:prstGeom>
        </p:spPr>
      </p:pic>
    </p:spTree>
    <p:extLst>
      <p:ext uri="{BB962C8B-B14F-4D97-AF65-F5344CB8AC3E}">
        <p14:creationId xmlns:p14="http://schemas.microsoft.com/office/powerpoint/2010/main" val="121858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52394" y="1398589"/>
            <a:ext cx="5057461" cy="3648420"/>
          </a:xfrm>
        </p:spPr>
        <p:txBody>
          <a:bodyPr>
            <a:normAutofit/>
          </a:bodyPr>
          <a:lstStyle/>
          <a:p>
            <a:r>
              <a:rPr lang="en-US"/>
              <a:t>Ecology’s Responsibilities Under </a:t>
            </a:r>
            <a:br>
              <a:rPr lang="en-US"/>
            </a:br>
            <a:r>
              <a:rPr lang="en-US"/>
              <a:t>WAC 118-40</a:t>
            </a:r>
          </a:p>
        </p:txBody>
      </p:sp>
      <p:sp>
        <p:nvSpPr>
          <p:cNvPr id="24" name="Text Placeholder 23"/>
          <p:cNvSpPr>
            <a:spLocks noGrp="1"/>
          </p:cNvSpPr>
          <p:nvPr>
            <p:ph type="body" sz="quarter" idx="12"/>
          </p:nvPr>
        </p:nvSpPr>
        <p:spPr>
          <a:xfrm>
            <a:off x="1066681" y="5360988"/>
            <a:ext cx="5141614" cy="3205496"/>
          </a:xfrm>
        </p:spPr>
        <p:txBody>
          <a:bodyPr>
            <a:normAutofit/>
          </a:bodyPr>
          <a:lstStyle/>
          <a:p>
            <a:pPr algn="l"/>
            <a:r>
              <a:rPr lang="en-US" sz="3600"/>
              <a:t>Spill Prevention, Preparedness, and Response Program.</a:t>
            </a:r>
          </a:p>
          <a:p>
            <a:pPr algn="l"/>
            <a:endParaRPr lang="en-US" sz="3600"/>
          </a:p>
          <a:p>
            <a:pPr algn="l"/>
            <a:r>
              <a:rPr lang="en-US" sz="3600"/>
              <a:t>EPCRA Community Right-to-Know.</a:t>
            </a:r>
          </a:p>
        </p:txBody>
      </p:sp>
      <p:pic>
        <p:nvPicPr>
          <p:cNvPr id="31" name="Picture Placeholder 30" descr="Boat on the water, cleaning up oil spills"/>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32" name="Picture Placeholder 31" descr="Natural body of water with oil in it"/>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p:pic>
      <p:pic>
        <p:nvPicPr>
          <p:cNvPr id="5" name="Picture Placeholder 4" descr="Factory smoke stacks releasing smoke"/>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a:stretch>
            <a:fillRect/>
          </a:stretch>
        </p:blipFill>
        <p:spPr/>
      </p:pic>
      <p:pic>
        <p:nvPicPr>
          <p:cNvPr id="29" name="Picture Placeholder 28" descr="Paperwork on a desk"/>
          <p:cNvPicPr>
            <a:picLocks noGrp="1" noChangeAspect="1"/>
          </p:cNvPicPr>
          <p:nvPr>
            <p:ph type="pic" sz="quarter" idx="17"/>
          </p:nvPr>
        </p:nvPicPr>
        <p:blipFill>
          <a:blip r:embed="rId6"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85966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20006" y="493699"/>
            <a:ext cx="7755500" cy="2674208"/>
          </a:xfrm>
        </p:spPr>
        <p:txBody>
          <a:bodyPr vert="horz" lIns="91440" tIns="45720" rIns="91440" bIns="45720" rtlCol="0" anchor="b">
            <a:normAutofit fontScale="90000"/>
          </a:bodyPr>
          <a:lstStyle/>
          <a:p>
            <a:pPr defTabSz="914400"/>
            <a:r>
              <a:rPr lang="en-US" sz="6000">
                <a:solidFill>
                  <a:schemeClr val="accent5">
                    <a:lumMod val="75000"/>
                  </a:schemeClr>
                </a:solidFill>
                <a:ea typeface="+mj-ea"/>
              </a:rPr>
              <a:t>Washington State Patrol  Responsibilities Under </a:t>
            </a:r>
            <a:br>
              <a:rPr lang="en-US" sz="6000">
                <a:solidFill>
                  <a:schemeClr val="accent5">
                    <a:lumMod val="75000"/>
                  </a:schemeClr>
                </a:solidFill>
                <a:ea typeface="+mj-ea"/>
              </a:rPr>
            </a:br>
            <a:r>
              <a:rPr lang="en-US" sz="6000">
                <a:solidFill>
                  <a:schemeClr val="accent5">
                    <a:lumMod val="75000"/>
                  </a:schemeClr>
                </a:solidFill>
                <a:ea typeface="+mj-ea"/>
              </a:rPr>
              <a:t>WAC 118-40</a:t>
            </a:r>
          </a:p>
        </p:txBody>
      </p:sp>
      <p:sp>
        <p:nvSpPr>
          <p:cNvPr id="24" name="Text Placeholder 23"/>
          <p:cNvSpPr>
            <a:spLocks noGrp="1"/>
          </p:cNvSpPr>
          <p:nvPr>
            <p:ph type="body" sz="quarter" idx="12"/>
          </p:nvPr>
        </p:nvSpPr>
        <p:spPr>
          <a:xfrm>
            <a:off x="720006" y="3688107"/>
            <a:ext cx="7755500" cy="6013795"/>
          </a:xfrm>
        </p:spPr>
        <p:txBody>
          <a:bodyPr vert="horz" lIns="91440" tIns="45720" rIns="91440" bIns="45720" rtlCol="0" anchor="t">
            <a:noAutofit/>
          </a:bodyPr>
          <a:lstStyle/>
          <a:p>
            <a:pPr marL="685165" indent="-571500" algn="l" defTabSz="914400">
              <a:spcAft>
                <a:spcPts val="600"/>
              </a:spcAft>
              <a:buFont typeface="Arial" panose="05000000000000000000" pitchFamily="2" charset="2"/>
              <a:buChar char="•"/>
            </a:pPr>
            <a:r>
              <a:rPr lang="en-US" sz="3800">
                <a:latin typeface="Franklin Gothic Book"/>
                <a:ea typeface="+mn-ea"/>
              </a:rPr>
              <a:t>Emergency response and coordination of on-scene activities on state and interstate highways as the incident command agency.</a:t>
            </a:r>
            <a:endParaRPr lang="en-US" sz="3800">
              <a:ea typeface="+mn-ea"/>
            </a:endParaRPr>
          </a:p>
          <a:p>
            <a:pPr marL="685165" indent="-571500" algn="l" defTabSz="914400">
              <a:spcAft>
                <a:spcPts val="600"/>
              </a:spcAft>
              <a:buFont typeface="Arial" panose="05000000000000000000" pitchFamily="2" charset="2"/>
              <a:buChar char="•"/>
            </a:pPr>
            <a:r>
              <a:rPr lang="en-US" sz="3800">
                <a:latin typeface="Franklin Gothic Book"/>
                <a:ea typeface="+mn-ea"/>
              </a:rPr>
              <a:t>Provide first responder training.</a:t>
            </a:r>
          </a:p>
          <a:p>
            <a:pPr marL="685165" indent="-571500" algn="l" defTabSz="914400">
              <a:spcAft>
                <a:spcPts val="600"/>
              </a:spcAft>
              <a:buFont typeface="Arial" panose="05000000000000000000" pitchFamily="2" charset="2"/>
              <a:buChar char="•"/>
            </a:pPr>
            <a:r>
              <a:rPr lang="en-US" sz="3800">
                <a:latin typeface="Franklin Gothic Book"/>
                <a:ea typeface="+mn-ea"/>
                <a:cs typeface="Calibri" panose="020F0502020204030204"/>
              </a:rPr>
              <a:t>Advisor for emergency responder equipment and training needs at the state and local levels.</a:t>
            </a:r>
          </a:p>
          <a:p>
            <a:pPr marL="342265" indent="-228600" algn="l" defTabSz="914400">
              <a:spcAft>
                <a:spcPts val="600"/>
              </a:spcAft>
              <a:buFont typeface="Arial" panose="020B0604020202020204" pitchFamily="34" charset="0"/>
              <a:buChar char="•"/>
            </a:pPr>
            <a:endParaRPr lang="en-US" sz="2900">
              <a:latin typeface="+mn-lt"/>
              <a:ea typeface="+mn-ea"/>
              <a:cs typeface="Calibri" panose="020F0502020204030204"/>
            </a:endParaRPr>
          </a:p>
          <a:p>
            <a:pPr marL="113665" indent="0" algn="l" defTabSz="914400">
              <a:spcAft>
                <a:spcPts val="600"/>
              </a:spcAft>
              <a:buNone/>
            </a:pPr>
            <a:endParaRPr lang="en-US" sz="2900">
              <a:latin typeface="+mn-lt"/>
              <a:ea typeface="+mn-ea"/>
              <a:cs typeface="Calibri" panose="020F0502020204030204"/>
            </a:endParaRPr>
          </a:p>
          <a:p>
            <a:pPr marL="342265" indent="-228600" algn="l" defTabSz="914400">
              <a:spcAft>
                <a:spcPts val="600"/>
              </a:spcAft>
              <a:buFont typeface="Arial" panose="020B0604020202020204" pitchFamily="34" charset="0"/>
              <a:buChar char="•"/>
            </a:pPr>
            <a:endParaRPr lang="en-US" sz="2900">
              <a:solidFill>
                <a:srgbClr val="FF0000"/>
              </a:solidFill>
              <a:latin typeface="+mn-lt"/>
              <a:ea typeface="+mn-ea"/>
              <a:cs typeface="Calibri"/>
            </a:endParaRPr>
          </a:p>
        </p:txBody>
      </p:sp>
      <p:pic>
        <p:nvPicPr>
          <p:cNvPr id="29" name="Picture Placeholder 28"/>
          <p:cNvPicPr>
            <a:picLocks noGrp="1" noChangeAspect="1"/>
          </p:cNvPicPr>
          <p:nvPr>
            <p:ph type="pic" sz="quarter" idx="17"/>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9048998" y="493698"/>
            <a:ext cx="3833680" cy="5542281"/>
          </a:xfrm>
          <a:prstGeom prst="rect">
            <a:avLst/>
          </a:prstGeom>
        </p:spPr>
      </p:pic>
      <p:pic>
        <p:nvPicPr>
          <p:cNvPr id="2050" name="Picture 2">
            <a:extLst>
              <a:ext uri="{FF2B5EF4-FFF2-40B4-BE49-F238E27FC236}">
                <a16:creationId xmlns:a16="http://schemas.microsoft.com/office/drawing/2014/main" id="{71DA69C2-194D-C58F-53D5-764CB987BE82}"/>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8738188" y="6956061"/>
            <a:ext cx="4144489" cy="20577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772733F-6198-A283-D9F3-00847A6A30FA}"/>
              </a:ext>
            </a:extLst>
          </p:cNvPr>
          <p:cNvSpPr txBox="1"/>
          <p:nvPr/>
        </p:nvSpPr>
        <p:spPr>
          <a:xfrm>
            <a:off x="10423349" y="5437802"/>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pamlane/1423261082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829922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52391" y="781072"/>
            <a:ext cx="5057461" cy="3648420"/>
          </a:xfrm>
        </p:spPr>
        <p:txBody>
          <a:bodyPr>
            <a:normAutofit/>
          </a:bodyPr>
          <a:lstStyle/>
          <a:p>
            <a:r>
              <a:rPr lang="en-US"/>
              <a:t>EMD’s Responsibilities Under </a:t>
            </a:r>
            <a:br>
              <a:rPr lang="en-US"/>
            </a:br>
            <a:r>
              <a:rPr lang="en-US"/>
              <a:t>WAC 118-40</a:t>
            </a:r>
          </a:p>
        </p:txBody>
      </p:sp>
      <p:sp>
        <p:nvSpPr>
          <p:cNvPr id="24" name="Text Placeholder 23"/>
          <p:cNvSpPr>
            <a:spLocks noGrp="1"/>
          </p:cNvSpPr>
          <p:nvPr>
            <p:ph type="body" sz="quarter" idx="12"/>
          </p:nvPr>
        </p:nvSpPr>
        <p:spPr>
          <a:xfrm>
            <a:off x="1052391" y="4790973"/>
            <a:ext cx="5141614" cy="3205496"/>
          </a:xfrm>
        </p:spPr>
        <p:txBody>
          <a:bodyPr>
            <a:noAutofit/>
          </a:bodyPr>
          <a:lstStyle/>
          <a:p>
            <a:pPr algn="l"/>
            <a:r>
              <a:rPr lang="en-US" sz="3600"/>
              <a:t>Planning guidance and repository </a:t>
            </a:r>
          </a:p>
          <a:p>
            <a:pPr algn="l"/>
            <a:r>
              <a:rPr lang="en-US" sz="3600"/>
              <a:t>Non-First Responder Training </a:t>
            </a:r>
          </a:p>
          <a:p>
            <a:pPr algn="l"/>
            <a:r>
              <a:rPr lang="en-US" sz="3600"/>
              <a:t>Administrative Support</a:t>
            </a:r>
          </a:p>
          <a:p>
            <a:pPr algn="l"/>
            <a:r>
              <a:rPr lang="en-US" sz="3600"/>
              <a:t>Managing HMEP Grant </a:t>
            </a:r>
          </a:p>
          <a:p>
            <a:pPr algn="l"/>
            <a:r>
              <a:rPr lang="en-US" sz="3600"/>
              <a:t> Reporting to the Alert and Warning Center</a:t>
            </a:r>
          </a:p>
        </p:txBody>
      </p:sp>
      <p:sp>
        <p:nvSpPr>
          <p:cNvPr id="3" name="TextBox 2">
            <a:extLst>
              <a:ext uri="{FF2B5EF4-FFF2-40B4-BE49-F238E27FC236}">
                <a16:creationId xmlns:a16="http://schemas.microsoft.com/office/drawing/2014/main" id="{0C50AA70-7A40-047F-7CD9-FE1A17A0FC2E}"/>
              </a:ext>
            </a:extLst>
          </p:cNvPr>
          <p:cNvSpPr txBox="1"/>
          <p:nvPr/>
        </p:nvSpPr>
        <p:spPr>
          <a:xfrm>
            <a:off x="2273789" y="9181175"/>
            <a:ext cx="2234659" cy="646331"/>
          </a:xfrm>
          <a:prstGeom prst="rect">
            <a:avLst/>
          </a:prstGeom>
          <a:noFill/>
        </p:spPr>
        <p:txBody>
          <a:bodyPr wrap="square">
            <a:spAutoFit/>
          </a:bodyPr>
          <a:lstStyle/>
          <a:p>
            <a:r>
              <a:rPr lang="en-US">
                <a:hlinkClick r:id="rId3"/>
              </a:rPr>
              <a:t>Chapter 118-40 WAC:</a:t>
            </a:r>
            <a:endParaRPr lang="en-US"/>
          </a:p>
          <a:p>
            <a:endParaRPr lang="en-US"/>
          </a:p>
        </p:txBody>
      </p:sp>
      <p:pic>
        <p:nvPicPr>
          <p:cNvPr id="1026" name="Picture 2" descr="Image result for washington state emergency mangment div">
            <a:extLst>
              <a:ext uri="{FF2B5EF4-FFF2-40B4-BE49-F238E27FC236}">
                <a16:creationId xmlns:a16="http://schemas.microsoft.com/office/drawing/2014/main" id="{43690C0B-EFF1-73C9-6AC7-1B1F97B95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7457" y="2194026"/>
            <a:ext cx="5174727" cy="5193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692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79461" y="890938"/>
            <a:ext cx="12155489" cy="990361"/>
          </a:xfrm>
        </p:spPr>
        <p:txBody>
          <a:bodyPr>
            <a:normAutofit/>
          </a:bodyPr>
          <a:lstStyle/>
          <a:p>
            <a:pPr algn="ctr"/>
            <a:r>
              <a:rPr lang="en-US" sz="4799"/>
              <a:t>Washington State SERC Basics     </a:t>
            </a:r>
          </a:p>
        </p:txBody>
      </p:sp>
      <p:sp>
        <p:nvSpPr>
          <p:cNvPr id="5" name="Content Placeholder 2"/>
          <p:cNvSpPr>
            <a:spLocks noGrp="1"/>
          </p:cNvSpPr>
          <p:nvPr>
            <p:ph idx="1"/>
          </p:nvPr>
        </p:nvSpPr>
        <p:spPr>
          <a:xfrm>
            <a:off x="868513" y="2165684"/>
            <a:ext cx="12467477" cy="7228791"/>
          </a:xfrm>
        </p:spPr>
        <p:txBody>
          <a:bodyPr vert="horz" lIns="91440" tIns="45720" rIns="91440" bIns="45720" rtlCol="0" anchor="t">
            <a:normAutofit lnSpcReduction="10000"/>
          </a:bodyPr>
          <a:lstStyle/>
          <a:p>
            <a:pPr marL="0" indent="0">
              <a:buNone/>
            </a:pPr>
            <a:r>
              <a:rPr lang="en-US" sz="4000">
                <a:latin typeface="Franklin Gothic Book"/>
                <a:ea typeface="Roboto"/>
              </a:rPr>
              <a:t>Section 301(a) to (c) describes SERCs’ responsibilities. While not specifically stated in the statute, Tribes have the same responsibilities as SERCs. </a:t>
            </a:r>
            <a:endParaRPr lang="en-US" sz="4000"/>
          </a:p>
          <a:p>
            <a:pPr marL="342265" indent="-342265"/>
            <a:r>
              <a:rPr lang="en-US" sz="2800">
                <a:latin typeface="Franklin Gothic Book"/>
                <a:ea typeface="Roboto"/>
              </a:rPr>
              <a:t>The SERC exist to Support LEPCs and tribes.</a:t>
            </a:r>
          </a:p>
          <a:p>
            <a:pPr marL="342265" indent="-342265"/>
            <a:r>
              <a:rPr lang="en-US" sz="2800">
                <a:latin typeface="Franklin Gothic Book"/>
                <a:ea typeface="Roboto"/>
              </a:rPr>
              <a:t>Staff from multiple agencies support the SERC.</a:t>
            </a:r>
          </a:p>
          <a:p>
            <a:pPr marL="342265" indent="-342265"/>
            <a:r>
              <a:rPr lang="en-US" sz="2800">
                <a:latin typeface="Franklin Gothic Book"/>
                <a:ea typeface="Roboto"/>
              </a:rPr>
              <a:t>This commission is responsible for establishing local emergency planning districts.</a:t>
            </a:r>
          </a:p>
          <a:p>
            <a:pPr marL="342265" indent="-342265"/>
            <a:r>
              <a:rPr lang="en-US" sz="2800">
                <a:latin typeface="Franklin Gothic Book"/>
                <a:ea typeface="Roboto"/>
              </a:rPr>
              <a:t>The SERC meets quarterly.</a:t>
            </a:r>
          </a:p>
          <a:p>
            <a:pPr marL="342265" indent="-342265"/>
            <a:r>
              <a:rPr lang="en-US" sz="2800">
                <a:latin typeface="Franklin Gothic Book"/>
                <a:ea typeface="Roboto"/>
              </a:rPr>
              <a:t>Support includes recourses and hosting training events for LEPCs and Tribes.</a:t>
            </a:r>
          </a:p>
          <a:p>
            <a:pPr marL="0" indent="0">
              <a:buNone/>
            </a:pPr>
            <a:endParaRPr lang="en-US" sz="2800"/>
          </a:p>
          <a:p>
            <a:pPr marL="0" indent="0">
              <a:buNone/>
            </a:pPr>
            <a:r>
              <a:rPr lang="en-US" sz="2000">
                <a:latin typeface="Franklin Gothic Book"/>
                <a:ea typeface="Roboto"/>
              </a:rPr>
              <a:t>SERC Membership – </a:t>
            </a:r>
            <a:r>
              <a:rPr lang="en-US" sz="2000">
                <a:latin typeface="Franklin Gothic Book"/>
                <a:ea typeface="Roboto"/>
                <a:hlinkClick r:id="rId3"/>
              </a:rPr>
              <a:t>State Emergency Response Commission - Washington State Department of Ecology</a:t>
            </a:r>
            <a:endParaRPr lang="en-US" sz="2000">
              <a:latin typeface="Franklin Gothic Book"/>
              <a:ea typeface="Roboto"/>
            </a:endParaRPr>
          </a:p>
          <a:p>
            <a:pPr marL="0" indent="0">
              <a:buNone/>
            </a:pPr>
            <a:r>
              <a:rPr lang="en-US" sz="2000">
                <a:latin typeface="Franklin Gothic Book"/>
                <a:ea typeface="Roboto"/>
              </a:rPr>
              <a:t>Meeting Information / LEPC toolbox  – </a:t>
            </a:r>
            <a:r>
              <a:rPr lang="en-US" sz="2000">
                <a:latin typeface="Franklin Gothic Book"/>
                <a:ea typeface="Roboto"/>
                <a:hlinkClick r:id="rId4"/>
              </a:rPr>
              <a:t>State Emergency Response Commission (SERC) | Washington State Military Department, Citizens Serving Citizens with Pride &amp; Tradition</a:t>
            </a:r>
            <a:endParaRPr lang="en-US" sz="2000">
              <a:latin typeface="Franklin Gothic Book"/>
              <a:ea typeface="Roboto"/>
            </a:endParaRPr>
          </a:p>
          <a:p>
            <a:pPr marL="0" indent="0">
              <a:buNone/>
            </a:pPr>
            <a:r>
              <a:rPr lang="en-US" sz="2000">
                <a:latin typeface="Franklin Gothic Book"/>
                <a:ea typeface="Roboto"/>
              </a:rPr>
              <a:t>SERC Training Calendar - </a:t>
            </a:r>
            <a:r>
              <a:rPr lang="en-US" sz="2000">
                <a:latin typeface="Franklin Gothic Book"/>
                <a:ea typeface="Roboto"/>
                <a:hlinkClick r:id="rId5"/>
              </a:rPr>
              <a:t>WA EMD (learningstream.com)</a:t>
            </a:r>
            <a:endParaRPr lang="en-US" sz="2000">
              <a:latin typeface="Franklin Gothic Book"/>
              <a:ea typeface="Roboto"/>
            </a:endParaRPr>
          </a:p>
          <a:p>
            <a:pPr marL="1028065" lvl="1" indent="-342265"/>
            <a:endParaRPr lang="en-US" sz="1600"/>
          </a:p>
          <a:p>
            <a:pPr marL="342265" indent="-342265"/>
            <a:endParaRPr lang="en-US" sz="3600"/>
          </a:p>
        </p:txBody>
      </p:sp>
      <p:sp>
        <p:nvSpPr>
          <p:cNvPr id="3" name="Slide Number Placeholder 2"/>
          <p:cNvSpPr>
            <a:spLocks noGrp="1"/>
          </p:cNvSpPr>
          <p:nvPr>
            <p:ph type="sldNum" sz="quarter" idx="12"/>
          </p:nvPr>
        </p:nvSpPr>
        <p:spPr>
          <a:xfrm>
            <a:off x="9709070" y="8435467"/>
            <a:ext cx="3085624" cy="410703"/>
          </a:xfrm>
        </p:spPr>
        <p:txBody>
          <a:bodyPr/>
          <a:lstStyle/>
          <a:p>
            <a:pPr>
              <a:defRPr/>
            </a:pPr>
            <a:fld id="{7370710F-9BF6-4F75-B328-059372828728}" type="slidenum">
              <a:rPr lang="en-US" smtClean="0"/>
              <a:pPr>
                <a:defRPr/>
              </a:pPr>
              <a:t>13</a:t>
            </a:fld>
            <a:endParaRPr lang="en-US"/>
          </a:p>
        </p:txBody>
      </p:sp>
      <p:pic>
        <p:nvPicPr>
          <p:cNvPr id="2" name="Picture Placeholder 8" descr="SERC logo">
            <a:extLst>
              <a:ext uri="{FF2B5EF4-FFF2-40B4-BE49-F238E27FC236}">
                <a16:creationId xmlns:a16="http://schemas.microsoft.com/office/drawing/2014/main" id="{320D7553-B074-E259-C68B-24AC0E2454BE}"/>
              </a:ext>
            </a:extLst>
          </p:cNvPr>
          <p:cNvPicPr>
            <a:picLocks noChangeAspect="1"/>
          </p:cNvPicPr>
          <p:nvPr/>
        </p:nvPicPr>
        <p:blipFill>
          <a:blip r:embed="rId6">
            <a:extLst>
              <a:ext uri="{28A0092B-C50C-407E-A947-70E740481C1C}">
                <a14:useLocalDpi xmlns:a14="http://schemas.microsoft.com/office/drawing/2010/main" val="0"/>
              </a:ext>
            </a:extLst>
          </a:blip>
          <a:srcRect t="1646" b="1646"/>
          <a:stretch>
            <a:fillRect/>
          </a:stretch>
        </p:blipFill>
        <p:spPr>
          <a:xfrm>
            <a:off x="9918960" y="8119729"/>
            <a:ext cx="3015990" cy="1659205"/>
          </a:xfrm>
          <a:prstGeom prst="rect">
            <a:avLst/>
          </a:prstGeom>
        </p:spPr>
      </p:pic>
      <p:sp>
        <p:nvSpPr>
          <p:cNvPr id="6" name="TextBox 5">
            <a:extLst>
              <a:ext uri="{FF2B5EF4-FFF2-40B4-BE49-F238E27FC236}">
                <a16:creationId xmlns:a16="http://schemas.microsoft.com/office/drawing/2014/main" id="{6AD7F6C2-4A28-35AD-9492-7E3E93983697}"/>
              </a:ext>
            </a:extLst>
          </p:cNvPr>
          <p:cNvSpPr txBox="1"/>
          <p:nvPr/>
        </p:nvSpPr>
        <p:spPr>
          <a:xfrm>
            <a:off x="12623180" y="9678860"/>
            <a:ext cx="521660" cy="369332"/>
          </a:xfrm>
          <a:prstGeom prst="rect">
            <a:avLst/>
          </a:prstGeom>
          <a:noFill/>
        </p:spPr>
        <p:txBody>
          <a:bodyPr wrap="square" rtlCol="0">
            <a:spAutoFit/>
          </a:bodyPr>
          <a:lstStyle/>
          <a:p>
            <a:r>
              <a:rPr lang="en-US"/>
              <a:t>13</a:t>
            </a:r>
          </a:p>
        </p:txBody>
      </p:sp>
    </p:spTree>
    <p:extLst>
      <p:ext uri="{BB962C8B-B14F-4D97-AF65-F5344CB8AC3E}">
        <p14:creationId xmlns:p14="http://schemas.microsoft.com/office/powerpoint/2010/main" val="2195827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65" name="Rectangle 5164">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3710983" cy="10285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a:xfrm>
            <a:off x="942865" y="7778433"/>
            <a:ext cx="11828681" cy="1671315"/>
          </a:xfrm>
        </p:spPr>
        <p:txBody>
          <a:bodyPr vert="horz" lIns="91440" tIns="45720" rIns="91440" bIns="45720" rtlCol="0" anchor="ctr">
            <a:normAutofit/>
          </a:bodyPr>
          <a:lstStyle/>
          <a:p>
            <a:pPr lvl="0" algn="ctr" defTabSz="914400"/>
            <a:r>
              <a:rPr lang="en-US" sz="5300" b="1">
                <a:solidFill>
                  <a:schemeClr val="accent5">
                    <a:lumMod val="75000"/>
                  </a:schemeClr>
                </a:solidFill>
                <a:ea typeface="+mj-ea"/>
              </a:rPr>
              <a:t>Roles and Responsibilities of the LEPCs and TEPCs</a:t>
            </a:r>
          </a:p>
        </p:txBody>
      </p:sp>
      <p:pic>
        <p:nvPicPr>
          <p:cNvPr id="2" name="Picture 1" descr="Image result for who make up an LEPC">
            <a:extLst>
              <a:ext uri="{FF2B5EF4-FFF2-40B4-BE49-F238E27FC236}">
                <a16:creationId xmlns:a16="http://schemas.microsoft.com/office/drawing/2014/main" id="{DAF4A439-8EAA-42D3-3C94-FA7A3E23679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3714392" cy="7520889"/>
          </a:xfrm>
          <a:prstGeom prst="rect">
            <a:avLst/>
          </a:prstGeom>
          <a:noFill/>
        </p:spPr>
      </p:pic>
      <p:sp>
        <p:nvSpPr>
          <p:cNvPr id="3" name="TextBox 2">
            <a:extLst>
              <a:ext uri="{FF2B5EF4-FFF2-40B4-BE49-F238E27FC236}">
                <a16:creationId xmlns:a16="http://schemas.microsoft.com/office/drawing/2014/main" id="{24DBCA00-A475-978E-428C-CC8F74980298}"/>
              </a:ext>
            </a:extLst>
          </p:cNvPr>
          <p:cNvSpPr txBox="1"/>
          <p:nvPr/>
        </p:nvSpPr>
        <p:spPr>
          <a:xfrm>
            <a:off x="12771546" y="9707282"/>
            <a:ext cx="587615" cy="383120"/>
          </a:xfrm>
          <a:prstGeom prst="rect">
            <a:avLst/>
          </a:prstGeom>
          <a:noFill/>
        </p:spPr>
        <p:txBody>
          <a:bodyPr wrap="square" rtlCol="0">
            <a:spAutoFit/>
          </a:bodyPr>
          <a:lstStyle/>
          <a:p>
            <a:r>
              <a:rPr lang="en-US"/>
              <a:t>14</a:t>
            </a:r>
          </a:p>
        </p:txBody>
      </p:sp>
    </p:spTree>
    <p:extLst>
      <p:ext uri="{BB962C8B-B14F-4D97-AF65-F5344CB8AC3E}">
        <p14:creationId xmlns:p14="http://schemas.microsoft.com/office/powerpoint/2010/main" val="3176703588"/>
      </p:ext>
    </p:extLst>
  </p:cSld>
  <p:clrMapOvr>
    <a:masterClrMapping/>
  </p:clrMapOvr>
  <mc:AlternateContent xmlns:mc="http://schemas.openxmlformats.org/markup-compatibility/2006" xmlns:p14="http://schemas.microsoft.com/office/powerpoint/2010/main">
    <mc:Choice Requires="p14">
      <p:transition p14:dur="0" advTm="6024"/>
    </mc:Choice>
    <mc:Fallback xmlns="">
      <p:transition advTm="6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794CE0B-0579-4DFC-A998-47997C78DDFC}"/>
              </a:ext>
            </a:extLst>
          </p:cNvPr>
          <p:cNvSpPr>
            <a:spLocks noGrp="1"/>
          </p:cNvSpPr>
          <p:nvPr>
            <p:ph idx="1"/>
          </p:nvPr>
        </p:nvSpPr>
        <p:spPr>
          <a:xfrm>
            <a:off x="822777" y="757990"/>
            <a:ext cx="11828224" cy="785802"/>
          </a:xfrm>
        </p:spPr>
        <p:txBody>
          <a:bodyPr vert="horz" lIns="91440" tIns="45720" rIns="91440" bIns="45720" rtlCol="0" anchor="t">
            <a:normAutofit fontScale="25000" lnSpcReduction="20000"/>
          </a:bodyPr>
          <a:lstStyle/>
          <a:p>
            <a:pPr marL="0" indent="0" algn="ctr">
              <a:buNone/>
            </a:pPr>
            <a:r>
              <a:rPr lang="en-US" sz="19200">
                <a:solidFill>
                  <a:srgbClr val="0070C0"/>
                </a:solidFill>
                <a:latin typeface="Franklin Gothic Medium"/>
                <a:ea typeface="Times New Roman" panose="02020603050405020304" pitchFamily="18" charset="0"/>
                <a:cs typeface="Times New Roman"/>
              </a:rPr>
              <a:t>Per the WAC and EPCRA: What is an LEPC?</a:t>
            </a:r>
          </a:p>
          <a:p>
            <a:pPr marL="0" indent="0">
              <a:buNone/>
            </a:pPr>
            <a:endParaRPr lang="en-US">
              <a:solidFill>
                <a:schemeClr val="accent5">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en-US" sz="12800">
                <a:latin typeface="Franklin Gothic Book"/>
                <a:ea typeface="Roboto"/>
              </a:rPr>
              <a:t>LEPCS are community-based</a:t>
            </a:r>
            <a:r>
              <a:rPr lang="en-US" sz="12800" b="0" i="0">
                <a:effectLst/>
                <a:latin typeface="Franklin Gothic Book"/>
                <a:ea typeface="Roboto"/>
              </a:rPr>
              <a:t> organizations that assist in preparing for </a:t>
            </a:r>
            <a:r>
              <a:rPr lang="en-US" sz="12800" b="0" i="0" u="none" strike="noStrike">
                <a:effectLst/>
                <a:latin typeface="Franklin Gothic Book"/>
                <a:ea typeface="Roboto"/>
              </a:rPr>
              <a:t>emergencies</a:t>
            </a:r>
            <a:r>
              <a:rPr lang="en-US" sz="12800" b="0" i="0">
                <a:effectLst/>
                <a:latin typeface="Franklin Gothic Book"/>
                <a:ea typeface="Roboto"/>
              </a:rPr>
              <a:t>, </a:t>
            </a:r>
            <a:r>
              <a:rPr lang="en-US" sz="12800">
                <a:latin typeface="Franklin Gothic Book"/>
                <a:ea typeface="Roboto"/>
              </a:rPr>
              <a:t>particularly those  </a:t>
            </a:r>
            <a:r>
              <a:rPr lang="en-US" sz="12800" b="0" i="0">
                <a:effectLst/>
                <a:latin typeface="Franklin Gothic Book"/>
                <a:ea typeface="Roboto"/>
              </a:rPr>
              <a:t>concerning</a:t>
            </a:r>
            <a:r>
              <a:rPr lang="en-US" sz="12800">
                <a:latin typeface="Franklin Gothic Book"/>
                <a:ea typeface="Roboto"/>
              </a:rPr>
              <a:t> hazardous materials.</a:t>
            </a:r>
            <a:endParaRPr lang="en-US" sz="12800"/>
          </a:p>
          <a:p>
            <a:pPr marL="0" indent="0">
              <a:buNone/>
            </a:pPr>
            <a:r>
              <a:rPr lang="en-US" sz="12800">
                <a:latin typeface="Franklin Gothic Book"/>
                <a:ea typeface="Roboto"/>
              </a:rPr>
              <a:t>Under EPCRA, LEPCs must:</a:t>
            </a:r>
            <a:endParaRPr lang="en-US" sz="12800"/>
          </a:p>
          <a:p>
            <a:pPr marL="342265" indent="-342265"/>
            <a:r>
              <a:rPr lang="en-US" sz="12800">
                <a:latin typeface="Franklin Gothic Book"/>
                <a:ea typeface="Roboto"/>
              </a:rPr>
              <a:t>Develop</a:t>
            </a:r>
            <a:r>
              <a:rPr lang="en-US" sz="12800" b="0" i="0">
                <a:effectLst/>
                <a:latin typeface="Franklin Gothic Book"/>
                <a:ea typeface="Roboto"/>
              </a:rPr>
              <a:t> an emergency response plan</a:t>
            </a:r>
            <a:r>
              <a:rPr lang="en-US" sz="12800">
                <a:latin typeface="Franklin Gothic Book"/>
                <a:ea typeface="Roboto"/>
              </a:rPr>
              <a:t>.</a:t>
            </a:r>
            <a:endParaRPr lang="en-US" sz="12800"/>
          </a:p>
          <a:p>
            <a:pPr marL="342265" indent="-342265"/>
            <a:r>
              <a:rPr lang="en-US" sz="12800">
                <a:latin typeface="Franklin Gothic Book"/>
                <a:ea typeface="Roboto"/>
              </a:rPr>
              <a:t>Review</a:t>
            </a:r>
            <a:r>
              <a:rPr lang="en-US" sz="12800" b="0" i="0">
                <a:effectLst/>
                <a:latin typeface="Franklin Gothic Book"/>
                <a:ea typeface="Roboto"/>
              </a:rPr>
              <a:t> the plan at least annually</a:t>
            </a:r>
            <a:r>
              <a:rPr lang="en-US" sz="12800">
                <a:latin typeface="Franklin Gothic Book"/>
                <a:ea typeface="Roboto"/>
              </a:rPr>
              <a:t>.</a:t>
            </a:r>
            <a:endParaRPr lang="en-US" sz="12800"/>
          </a:p>
          <a:p>
            <a:pPr marL="342265" indent="-342265"/>
            <a:r>
              <a:rPr lang="en-US" sz="12800">
                <a:latin typeface="Franklin Gothic Book"/>
                <a:ea typeface="Roboto"/>
              </a:rPr>
              <a:t>Provide</a:t>
            </a:r>
            <a:r>
              <a:rPr lang="en-US" sz="12800" b="0" i="0">
                <a:effectLst/>
                <a:latin typeface="Franklin Gothic Book"/>
                <a:ea typeface="Roboto"/>
              </a:rPr>
              <a:t> information about hazardous materials in the community to citizens.</a:t>
            </a:r>
            <a:r>
              <a:rPr lang="en-US" sz="12800">
                <a:latin typeface="Franklin Gothic Book"/>
                <a:ea typeface="Roboto"/>
              </a:rPr>
              <a:t> </a:t>
            </a:r>
            <a:endParaRPr lang="en-US" sz="12800"/>
          </a:p>
          <a:p>
            <a:pPr marL="0" indent="0">
              <a:buNone/>
            </a:pPr>
            <a:r>
              <a:rPr lang="en-US" sz="12800" b="0" i="0">
                <a:effectLst/>
                <a:latin typeface="Franklin Gothic Book"/>
                <a:ea typeface="Roboto"/>
              </a:rPr>
              <a:t>Plans are developed by LEPCs with stakeholder participation.</a:t>
            </a:r>
            <a:r>
              <a:rPr lang="en-US" sz="12800">
                <a:latin typeface="Franklin Gothic Book"/>
                <a:ea typeface="Roboto"/>
              </a:rPr>
              <a:t> </a:t>
            </a:r>
            <a:endParaRPr lang="en-US" sz="12800"/>
          </a:p>
          <a:p>
            <a:pPr marL="0" indent="0">
              <a:buNone/>
            </a:pPr>
            <a:r>
              <a:rPr lang="en-US" sz="12800" b="0" i="0">
                <a:effectLst/>
                <a:latin typeface="Franklin Gothic Book"/>
                <a:ea typeface="Roboto"/>
              </a:rPr>
              <a:t>The LEPC membership must include (at a minimum):</a:t>
            </a:r>
            <a:endParaRPr lang="en-US" sz="12800"/>
          </a:p>
          <a:p>
            <a:pPr marL="342265" indent="-342265">
              <a:buFont typeface="Arial" panose="020B0604020202020204" pitchFamily="34" charset="0"/>
              <a:buChar char="•"/>
            </a:pPr>
            <a:r>
              <a:rPr lang="en-US" sz="12800" b="0" i="0">
                <a:effectLst/>
                <a:latin typeface="Franklin Gothic Book"/>
                <a:ea typeface="Roboto"/>
              </a:rPr>
              <a:t>Elected state and local officials</a:t>
            </a:r>
            <a:r>
              <a:rPr lang="en-US" sz="12800">
                <a:latin typeface="Franklin Gothic Book"/>
                <a:ea typeface="Roboto"/>
              </a:rPr>
              <a:t>.</a:t>
            </a:r>
            <a:endParaRPr lang="en-US" sz="12800"/>
          </a:p>
          <a:p>
            <a:pPr marL="342265" indent="-342265">
              <a:buFont typeface="Arial" panose="020B0604020202020204" pitchFamily="34" charset="0"/>
              <a:buChar char="•"/>
            </a:pPr>
            <a:r>
              <a:rPr lang="en-US" sz="12800" b="0" i="0" u="none" strike="noStrike">
                <a:effectLst/>
                <a:latin typeface="Franklin Gothic Book"/>
                <a:ea typeface="Roboto"/>
              </a:rPr>
              <a:t>Police</a:t>
            </a:r>
            <a:r>
              <a:rPr lang="en-US" sz="12800" b="0" i="0">
                <a:effectLst/>
                <a:latin typeface="Franklin Gothic Book"/>
                <a:ea typeface="Roboto"/>
              </a:rPr>
              <a:t>, </a:t>
            </a:r>
            <a:r>
              <a:rPr lang="en-US" sz="12800" b="0" i="0" u="none" strike="noStrike">
                <a:effectLst/>
                <a:latin typeface="Franklin Gothic Book"/>
                <a:ea typeface="Roboto"/>
              </a:rPr>
              <a:t>fire service</a:t>
            </a:r>
            <a:r>
              <a:rPr lang="en-US" sz="12800" b="0" i="0">
                <a:effectLst/>
                <a:latin typeface="Franklin Gothic Book"/>
                <a:ea typeface="Roboto"/>
              </a:rPr>
              <a:t>, </a:t>
            </a:r>
            <a:r>
              <a:rPr lang="en-US" sz="12800" b="0" i="0" u="none" strike="noStrike">
                <a:effectLst/>
                <a:latin typeface="Franklin Gothic Book"/>
                <a:ea typeface="Roboto"/>
              </a:rPr>
              <a:t>civil defense</a:t>
            </a:r>
            <a:r>
              <a:rPr lang="en-US" sz="12800" b="0" i="0">
                <a:effectLst/>
                <a:latin typeface="Franklin Gothic Book"/>
                <a:ea typeface="Roboto"/>
              </a:rPr>
              <a:t>, and </a:t>
            </a:r>
            <a:r>
              <a:rPr lang="en-US" sz="12800" b="0" i="0" u="none" strike="noStrike">
                <a:effectLst/>
                <a:latin typeface="Franklin Gothic Book"/>
                <a:ea typeface="Roboto"/>
              </a:rPr>
              <a:t>public health</a:t>
            </a:r>
            <a:r>
              <a:rPr lang="en-US" sz="12800" b="0" i="0">
                <a:effectLst/>
                <a:latin typeface="Franklin Gothic Book"/>
                <a:ea typeface="Roboto"/>
              </a:rPr>
              <a:t> professionals</a:t>
            </a:r>
            <a:r>
              <a:rPr lang="en-US" sz="12800">
                <a:latin typeface="Franklin Gothic Book"/>
                <a:ea typeface="Roboto"/>
              </a:rPr>
              <a:t>.</a:t>
            </a:r>
            <a:endParaRPr lang="en-US" sz="12800"/>
          </a:p>
          <a:p>
            <a:pPr marL="342265" indent="-342265" algn="l">
              <a:buFont typeface="Arial" panose="020B0604020202020204" pitchFamily="34" charset="0"/>
              <a:buChar char="•"/>
            </a:pPr>
            <a:r>
              <a:rPr lang="en-US" sz="12800" b="0" i="0">
                <a:effectLst/>
                <a:latin typeface="Franklin Gothic Book"/>
                <a:ea typeface="Roboto"/>
              </a:rPr>
              <a:t>Environment, transportation, and </a:t>
            </a:r>
            <a:r>
              <a:rPr lang="en-US" sz="12800" b="0" i="0" u="none" strike="noStrike">
                <a:effectLst/>
                <a:latin typeface="Franklin Gothic Book"/>
                <a:ea typeface="Roboto"/>
              </a:rPr>
              <a:t>hospital</a:t>
            </a:r>
            <a:r>
              <a:rPr lang="en-US" sz="12800" b="0" i="0">
                <a:effectLst/>
                <a:latin typeface="Franklin Gothic Book"/>
                <a:ea typeface="Roboto"/>
              </a:rPr>
              <a:t> officials</a:t>
            </a:r>
            <a:r>
              <a:rPr lang="en-US" sz="12800">
                <a:latin typeface="Franklin Gothic Book"/>
                <a:ea typeface="Roboto"/>
              </a:rPr>
              <a:t>.</a:t>
            </a:r>
            <a:endParaRPr lang="en-US" sz="12800" b="0" i="0">
              <a:effectLst/>
              <a:latin typeface="Franklin Gothic Book"/>
              <a:ea typeface="Roboto"/>
            </a:endParaRPr>
          </a:p>
          <a:p>
            <a:pPr marL="342265" indent="-342265" algn="l">
              <a:buFont typeface="Arial" panose="020B0604020202020204" pitchFamily="34" charset="0"/>
              <a:buChar char="•"/>
            </a:pPr>
            <a:r>
              <a:rPr lang="en-US" sz="12800" b="0" i="0">
                <a:effectLst/>
                <a:latin typeface="Franklin Gothic Book"/>
                <a:ea typeface="Roboto"/>
              </a:rPr>
              <a:t>Facility representatives</a:t>
            </a:r>
            <a:r>
              <a:rPr lang="en-US" sz="12800">
                <a:latin typeface="Franklin Gothic Book"/>
                <a:ea typeface="Roboto"/>
              </a:rPr>
              <a:t>.</a:t>
            </a:r>
            <a:endParaRPr lang="en-US" sz="12800" b="0" i="0">
              <a:effectLst/>
              <a:latin typeface="Franklin Gothic Book"/>
              <a:ea typeface="Roboto"/>
            </a:endParaRPr>
          </a:p>
          <a:p>
            <a:pPr marL="342265" indent="-342265" algn="l">
              <a:buFont typeface="Arial" panose="020B0604020202020204" pitchFamily="34" charset="0"/>
              <a:buChar char="•"/>
            </a:pPr>
            <a:r>
              <a:rPr lang="en-US" sz="12800" b="0" i="0">
                <a:effectLst/>
                <a:latin typeface="Franklin Gothic Book"/>
                <a:ea typeface="Roboto"/>
              </a:rPr>
              <a:t>Representatives from community groups and the media</a:t>
            </a:r>
            <a:r>
              <a:rPr lang="en-US" sz="12800">
                <a:latin typeface="Franklin Gothic Book"/>
                <a:ea typeface="Roboto"/>
              </a:rPr>
              <a:t>.</a:t>
            </a:r>
            <a:endParaRPr lang="en-US" sz="12800" b="0" i="0">
              <a:effectLst/>
              <a:latin typeface="Franklin Gothic Book"/>
              <a:ea typeface="Roboto"/>
            </a:endParaRPr>
          </a:p>
          <a:p>
            <a:pPr marL="0" indent="0">
              <a:buNone/>
            </a:pPr>
            <a:endParaRPr lang="en-US">
              <a:solidFill>
                <a:schemeClr val="accent5">
                  <a:lumMod val="75000"/>
                </a:schemeClr>
              </a:solidFill>
              <a:latin typeface="Arial" panose="020B0604020202020204" pitchFamily="34" charset="0"/>
              <a:cs typeface="Times New Roman" panose="02020603050405020304" pitchFamily="18" charset="0"/>
            </a:endParaRPr>
          </a:p>
          <a:p>
            <a:pPr marL="0" indent="0">
              <a:buNone/>
            </a:pPr>
            <a:endParaRPr lang="en-US">
              <a:solidFill>
                <a:schemeClr val="accent5">
                  <a:lumMod val="75000"/>
                </a:schemeClr>
              </a:solidFill>
              <a:latin typeface="Arial" panose="020B0604020202020204" pitchFamily="34" charset="0"/>
              <a:cs typeface="Times New Roman" panose="02020603050405020304" pitchFamily="18" charset="0"/>
            </a:endParaRPr>
          </a:p>
          <a:p>
            <a:pPr marL="0" indent="0">
              <a:buNone/>
            </a:pPr>
            <a:endParaRPr lang="en-US">
              <a:solidFill>
                <a:schemeClr val="accent5">
                  <a:lumMod val="75000"/>
                </a:schemeClr>
              </a:solidFill>
              <a:latin typeface="Arial" panose="020B0604020202020204" pitchFamily="34" charset="0"/>
              <a:cs typeface="Times New Roman" panose="02020603050405020304" pitchFamily="18" charset="0"/>
            </a:endParaRPr>
          </a:p>
          <a:p>
            <a:pPr marL="0" indent="0">
              <a:buNone/>
            </a:pPr>
            <a:endParaRPr lang="en-US">
              <a:solidFill>
                <a:schemeClr val="accent5">
                  <a:lumMod val="75000"/>
                </a:schemeClr>
              </a:solidFill>
            </a:endParaRPr>
          </a:p>
        </p:txBody>
      </p:sp>
      <p:sp>
        <p:nvSpPr>
          <p:cNvPr id="2" name="Slide Number Placeholder 1">
            <a:extLst>
              <a:ext uri="{FF2B5EF4-FFF2-40B4-BE49-F238E27FC236}">
                <a16:creationId xmlns:a16="http://schemas.microsoft.com/office/drawing/2014/main" id="{DBD84A09-9B2F-B6FB-B51C-4860BEF38B49}"/>
              </a:ext>
            </a:extLst>
          </p:cNvPr>
          <p:cNvSpPr>
            <a:spLocks noGrp="1"/>
          </p:cNvSpPr>
          <p:nvPr>
            <p:ph type="sldNum" sz="quarter" idx="12"/>
          </p:nvPr>
        </p:nvSpPr>
        <p:spPr/>
        <p:txBody>
          <a:bodyPr/>
          <a:lstStyle/>
          <a:p>
            <a:fld id="{7E65300D-5599-4468-BF5D-B13C6AAEC98A}" type="slidenum">
              <a:rPr kumimoji="1" lang="ja-JP" altLang="en-US" smtClean="0"/>
              <a:pPr/>
              <a:t>15</a:t>
            </a:fld>
            <a:endParaRPr kumimoji="1" lang="ja-JP" altLang="en-US"/>
          </a:p>
        </p:txBody>
      </p:sp>
    </p:spTree>
    <p:extLst>
      <p:ext uri="{BB962C8B-B14F-4D97-AF65-F5344CB8AC3E}">
        <p14:creationId xmlns:p14="http://schemas.microsoft.com/office/powerpoint/2010/main" val="1906999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3714412" cy="10285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9149063" y="1295706"/>
            <a:ext cx="4481157" cy="3360997"/>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228330"/>
            <a:ext cx="3006622" cy="2057082"/>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378AF742-500D-D8F9-6F44-870F67DAD47A}"/>
              </a:ext>
            </a:extLst>
          </p:cNvPr>
          <p:cNvPicPr>
            <a:picLocks noChangeAspect="1"/>
          </p:cNvPicPr>
          <p:nvPr/>
        </p:nvPicPr>
        <p:blipFill>
          <a:blip r:embed="rId3"/>
          <a:stretch>
            <a:fillRect/>
          </a:stretch>
        </p:blipFill>
        <p:spPr>
          <a:xfrm>
            <a:off x="790988" y="2190659"/>
            <a:ext cx="5373931" cy="564951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Content Placeholder 4">
            <a:extLst>
              <a:ext uri="{FF2B5EF4-FFF2-40B4-BE49-F238E27FC236}">
                <a16:creationId xmlns:a16="http://schemas.microsoft.com/office/drawing/2014/main" id="{2794CE0B-0579-4DFC-A998-47997C78DDFC}"/>
              </a:ext>
            </a:extLst>
          </p:cNvPr>
          <p:cNvSpPr>
            <a:spLocks noGrp="1"/>
          </p:cNvSpPr>
          <p:nvPr>
            <p:ph idx="1"/>
          </p:nvPr>
        </p:nvSpPr>
        <p:spPr>
          <a:xfrm>
            <a:off x="6631064" y="2976205"/>
            <a:ext cx="6140482" cy="6287809"/>
          </a:xfrm>
        </p:spPr>
        <p:txBody>
          <a:bodyPr>
            <a:normAutofit/>
          </a:bodyPr>
          <a:lstStyle/>
          <a:p>
            <a:pPr marL="0" indent="0" algn="ctr">
              <a:buNone/>
            </a:pPr>
            <a:br>
              <a:rPr lang="en-US">
                <a:latin typeface="Arial" panose="020B0604020202020204" pitchFamily="34" charset="0"/>
                <a:ea typeface="Times New Roman" panose="02020603050405020304" pitchFamily="18" charset="0"/>
                <a:cs typeface="Times New Roman" panose="02020603050405020304" pitchFamily="18" charset="0"/>
              </a:rPr>
            </a:br>
            <a:r>
              <a:rPr lang="en-US" sz="4800">
                <a:solidFill>
                  <a:schemeClr val="accent5">
                    <a:lumMod val="75000"/>
                  </a:schemeClr>
                </a:solidFill>
                <a:latin typeface="Franklin Gothic Medium" panose="020B0603020102020204" pitchFamily="34" charset="0"/>
                <a:ea typeface="Times New Roman" panose="02020603050405020304" pitchFamily="18" charset="0"/>
                <a:cs typeface="Times New Roman" panose="02020603050405020304" pitchFamily="18" charset="0"/>
              </a:rPr>
              <a:t>Responsibilities of an LEPC or TEPC </a:t>
            </a:r>
          </a:p>
          <a:p>
            <a:pPr marL="0" indent="0">
              <a:buNone/>
            </a:pPr>
            <a:endParaRPr lang="en-US">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US">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US">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US">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US">
              <a:latin typeface="Arial" panose="020B0604020202020204" pitchFamily="34" charset="0"/>
              <a:cs typeface="Times New Roman" panose="02020603050405020304" pitchFamily="18" charset="0"/>
            </a:endParaRPr>
          </a:p>
          <a:p>
            <a:pPr marL="0" indent="0">
              <a:buNone/>
            </a:pPr>
            <a:endParaRPr lang="en-US">
              <a:latin typeface="Arial" panose="020B0604020202020204" pitchFamily="34" charset="0"/>
              <a:cs typeface="Times New Roman" panose="02020603050405020304" pitchFamily="18" charset="0"/>
            </a:endParaRPr>
          </a:p>
          <a:p>
            <a:pPr marL="0" indent="0">
              <a:buNone/>
            </a:pPr>
            <a:endParaRPr lang="en-US">
              <a:latin typeface="Arial" panose="020B0604020202020204" pitchFamily="34" charset="0"/>
              <a:cs typeface="Times New Roman" panose="02020603050405020304" pitchFamily="18" charset="0"/>
            </a:endParaRPr>
          </a:p>
          <a:p>
            <a:pPr marL="0" indent="0">
              <a:buNone/>
            </a:pPr>
            <a:endParaRPr lang="en-US"/>
          </a:p>
        </p:txBody>
      </p:sp>
      <p:sp>
        <p:nvSpPr>
          <p:cNvPr id="2" name="Slide Number Placeholder 1">
            <a:extLst>
              <a:ext uri="{FF2B5EF4-FFF2-40B4-BE49-F238E27FC236}">
                <a16:creationId xmlns:a16="http://schemas.microsoft.com/office/drawing/2014/main" id="{2690C4D0-C17B-F406-6A54-9215D5151360}"/>
              </a:ext>
            </a:extLst>
          </p:cNvPr>
          <p:cNvSpPr>
            <a:spLocks noGrp="1"/>
          </p:cNvSpPr>
          <p:nvPr>
            <p:ph type="sldNum" sz="quarter" idx="12"/>
          </p:nvPr>
        </p:nvSpPr>
        <p:spPr/>
        <p:txBody>
          <a:bodyPr/>
          <a:lstStyle/>
          <a:p>
            <a:fld id="{7E65300D-5599-4468-BF5D-B13C6AAEC98A}" type="slidenum">
              <a:rPr kumimoji="1" lang="ja-JP" altLang="en-US" smtClean="0"/>
              <a:pPr/>
              <a:t>16</a:t>
            </a:fld>
            <a:endParaRPr kumimoji="1" lang="ja-JP" altLang="en-US"/>
          </a:p>
        </p:txBody>
      </p:sp>
    </p:spTree>
    <p:extLst>
      <p:ext uri="{BB962C8B-B14F-4D97-AF65-F5344CB8AC3E}">
        <p14:creationId xmlns:p14="http://schemas.microsoft.com/office/powerpoint/2010/main" val="1811178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8FAD4-754D-D076-C7D9-4B5B63A8ED21}"/>
              </a:ext>
            </a:extLst>
          </p:cNvPr>
          <p:cNvSpPr>
            <a:spLocks noGrp="1"/>
          </p:cNvSpPr>
          <p:nvPr>
            <p:ph type="title"/>
          </p:nvPr>
        </p:nvSpPr>
        <p:spPr>
          <a:xfrm>
            <a:off x="942866" y="547605"/>
            <a:ext cx="11828681" cy="1162442"/>
          </a:xfrm>
        </p:spPr>
        <p:txBody>
          <a:bodyPr/>
          <a:lstStyle/>
          <a:p>
            <a:r>
              <a:rPr lang="en-US" sz="5400">
                <a:solidFill>
                  <a:schemeClr val="accent1">
                    <a:lumMod val="75000"/>
                  </a:schemeClr>
                </a:solidFill>
                <a:latin typeface="Franklin Gothic Medium"/>
                <a:ea typeface="Roboto Medium"/>
              </a:rPr>
              <a:t>Tribal and Nation Partners </a:t>
            </a:r>
            <a:endParaRPr lang="en-US" sz="5400">
              <a:solidFill>
                <a:schemeClr val="accent1">
                  <a:lumMod val="75000"/>
                </a:schemeClr>
              </a:solidFill>
            </a:endParaRPr>
          </a:p>
        </p:txBody>
      </p:sp>
      <p:sp>
        <p:nvSpPr>
          <p:cNvPr id="3" name="Content Placeholder 2">
            <a:extLst>
              <a:ext uri="{FF2B5EF4-FFF2-40B4-BE49-F238E27FC236}">
                <a16:creationId xmlns:a16="http://schemas.microsoft.com/office/drawing/2014/main" id="{14A9C7A1-8D32-606D-F028-10BB9D9FA438}"/>
              </a:ext>
            </a:extLst>
          </p:cNvPr>
          <p:cNvSpPr>
            <a:spLocks noGrp="1"/>
          </p:cNvSpPr>
          <p:nvPr>
            <p:ph idx="1"/>
          </p:nvPr>
        </p:nvSpPr>
        <p:spPr>
          <a:xfrm>
            <a:off x="942866" y="-1090763"/>
            <a:ext cx="20338797" cy="10626649"/>
          </a:xfrm>
        </p:spPr>
        <p:txBody>
          <a:bodyPr>
            <a:normAutofit/>
          </a:bodyPr>
          <a:lstStyle/>
          <a:p>
            <a:pPr marL="0" indent="0">
              <a:buNone/>
            </a:pPr>
            <a:endParaRPr lang="en-US" b="0" i="0">
              <a:solidFill>
                <a:srgbClr val="1B1B1B"/>
              </a:solidFill>
              <a:effectLst/>
              <a:latin typeface="Source Sans Pro Web"/>
            </a:endParaRPr>
          </a:p>
          <a:p>
            <a:pPr marL="0" indent="0">
              <a:buNone/>
            </a:pPr>
            <a:endParaRPr lang="en-US">
              <a:solidFill>
                <a:srgbClr val="1B1B1B"/>
              </a:solidFill>
              <a:latin typeface="Source Sans Pro Web"/>
            </a:endParaRPr>
          </a:p>
          <a:p>
            <a:pPr marL="0" indent="0">
              <a:buNone/>
            </a:pPr>
            <a:endParaRPr lang="en-US">
              <a:solidFill>
                <a:srgbClr val="1B1B1B"/>
              </a:solidFill>
              <a:latin typeface="Source Sans Pro Web"/>
            </a:endParaRPr>
          </a:p>
          <a:p>
            <a:pPr marL="0" indent="0">
              <a:buNone/>
            </a:pPr>
            <a:endParaRPr lang="en-US">
              <a:solidFill>
                <a:srgbClr val="1B1B1B"/>
              </a:solidFill>
              <a:latin typeface="Source Sans Pro Web"/>
            </a:endParaRPr>
          </a:p>
          <a:p>
            <a:pPr marL="0" indent="0">
              <a:buNone/>
            </a:pPr>
            <a:endParaRPr lang="en-US">
              <a:solidFill>
                <a:srgbClr val="1B1B1B"/>
              </a:solidFill>
              <a:latin typeface="Source Sans Pro Web"/>
            </a:endParaRPr>
          </a:p>
          <a:p>
            <a:pPr marL="0" indent="0">
              <a:buNone/>
            </a:pPr>
            <a:endParaRPr lang="en-US">
              <a:solidFill>
                <a:srgbClr val="1B1B1B"/>
              </a:solidFill>
              <a:latin typeface="Source Sans Pro Web"/>
            </a:endParaRPr>
          </a:p>
          <a:p>
            <a:pPr marL="0" indent="0">
              <a:buNone/>
            </a:pPr>
            <a:endParaRPr lang="en-US">
              <a:solidFill>
                <a:srgbClr val="1B1B1B"/>
              </a:solidFill>
              <a:latin typeface="Source Sans Pro Web"/>
            </a:endParaRPr>
          </a:p>
          <a:p>
            <a:pPr marL="0" indent="0">
              <a:buNone/>
            </a:pPr>
            <a:endParaRPr lang="en-US">
              <a:solidFill>
                <a:srgbClr val="1B1B1B"/>
              </a:solidFill>
              <a:latin typeface="Source Sans Pro Web"/>
            </a:endParaRPr>
          </a:p>
          <a:p>
            <a:pPr marL="0" indent="0">
              <a:buNone/>
            </a:pPr>
            <a:endParaRPr lang="en-US">
              <a:solidFill>
                <a:srgbClr val="1B1B1B"/>
              </a:solidFill>
              <a:latin typeface="Source Sans Pro Web"/>
            </a:endParaRPr>
          </a:p>
          <a:p>
            <a:pPr marL="0" indent="0">
              <a:buNone/>
            </a:pPr>
            <a:endParaRPr lang="en-US">
              <a:solidFill>
                <a:srgbClr val="1B1B1B"/>
              </a:solidFill>
              <a:latin typeface="Source Sans Pro Web"/>
            </a:endParaRPr>
          </a:p>
          <a:p>
            <a:pPr marL="0" indent="0">
              <a:buNone/>
            </a:pPr>
            <a:endParaRPr lang="en-US">
              <a:solidFill>
                <a:srgbClr val="1B1B1B"/>
              </a:solidFill>
              <a:latin typeface="Source Sans Pro Web"/>
            </a:endParaRPr>
          </a:p>
          <a:p>
            <a:pPr marL="0" indent="0">
              <a:buNone/>
            </a:pPr>
            <a:endParaRPr lang="en-US">
              <a:solidFill>
                <a:srgbClr val="1B1B1B"/>
              </a:solidFill>
              <a:latin typeface="Source Sans Pro Web"/>
            </a:endParaRPr>
          </a:p>
          <a:p>
            <a:pPr marL="0" indent="0">
              <a:buNone/>
            </a:pPr>
            <a:endParaRPr lang="en-US">
              <a:solidFill>
                <a:srgbClr val="1B1B1B"/>
              </a:solidFill>
              <a:latin typeface="Source Sans Pro Web"/>
            </a:endParaRPr>
          </a:p>
          <a:p>
            <a:pPr marL="0" indent="0">
              <a:buNone/>
            </a:pPr>
            <a:r>
              <a:rPr lang="en-US" sz="2400" b="0" i="0">
                <a:solidFill>
                  <a:srgbClr val="1B1B1B"/>
                </a:solidFill>
                <a:effectLst/>
                <a:latin typeface="Source Sans Pro Web"/>
              </a:rPr>
              <a:t>[</a:t>
            </a:r>
            <a:r>
              <a:rPr lang="en-US" sz="2400" b="0" i="0">
                <a:solidFill>
                  <a:srgbClr val="005EA2"/>
                </a:solidFill>
                <a:effectLst/>
                <a:latin typeface="Source Sans Pro Web"/>
                <a:hlinkClick r:id="rId3"/>
              </a:rPr>
              <a:t>55 Federal Register (FR) 30641; July 26, 1990</a:t>
            </a:r>
            <a:r>
              <a:rPr lang="en-US" sz="2400" b="0" i="0">
                <a:solidFill>
                  <a:srgbClr val="1B1B1B"/>
                </a:solidFill>
                <a:effectLst/>
                <a:latin typeface="Source Sans Pro Web"/>
              </a:rPr>
              <a:t>]</a:t>
            </a:r>
          </a:p>
          <a:p>
            <a:pPr marL="0" indent="0">
              <a:buNone/>
            </a:pPr>
            <a:endParaRPr lang="en-US"/>
          </a:p>
          <a:p>
            <a:pPr marL="0" indent="0">
              <a:buNone/>
            </a:pPr>
            <a:endParaRPr lang="en-US"/>
          </a:p>
        </p:txBody>
      </p:sp>
      <p:pic>
        <p:nvPicPr>
          <p:cNvPr id="3076" name="Picture 4" descr="Map of tribal reservations and ceded areas in Washington state [1732x1278] : r/MapPorn">
            <a:extLst>
              <a:ext uri="{FF2B5EF4-FFF2-40B4-BE49-F238E27FC236}">
                <a16:creationId xmlns:a16="http://schemas.microsoft.com/office/drawing/2014/main" id="{27AAEE42-8A87-21B7-38C5-6ED1D1C14C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097" y="1567543"/>
            <a:ext cx="9812737" cy="724250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32DDB2B-69D8-0A86-F81B-8681EF450E7B}"/>
              </a:ext>
            </a:extLst>
          </p:cNvPr>
          <p:cNvSpPr>
            <a:spLocks noGrp="1"/>
          </p:cNvSpPr>
          <p:nvPr>
            <p:ph type="sldNum" sz="quarter" idx="12"/>
          </p:nvPr>
        </p:nvSpPr>
        <p:spPr/>
        <p:txBody>
          <a:bodyPr/>
          <a:lstStyle/>
          <a:p>
            <a:fld id="{7E65300D-5599-4468-BF5D-B13C6AAEC98A}" type="slidenum">
              <a:rPr kumimoji="1" lang="ja-JP" altLang="en-US" smtClean="0"/>
              <a:pPr/>
              <a:t>17</a:t>
            </a:fld>
            <a:endParaRPr kumimoji="1" lang="ja-JP" altLang="en-US"/>
          </a:p>
        </p:txBody>
      </p:sp>
    </p:spTree>
    <p:extLst>
      <p:ext uri="{BB962C8B-B14F-4D97-AF65-F5344CB8AC3E}">
        <p14:creationId xmlns:p14="http://schemas.microsoft.com/office/powerpoint/2010/main" val="2321529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052391" y="1600175"/>
            <a:ext cx="5619967" cy="2266962"/>
          </a:xfrm>
        </p:spPr>
        <p:txBody>
          <a:bodyPr>
            <a:noAutofit/>
          </a:bodyPr>
          <a:lstStyle/>
          <a:p>
            <a:pPr lvl="0"/>
            <a:r>
              <a:rPr lang="en-US" b="1">
                <a:solidFill>
                  <a:schemeClr val="tx1"/>
                </a:solidFill>
                <a:latin typeface="Franklin Gothic Book"/>
                <a:ea typeface="Roboto Medium"/>
              </a:rPr>
              <a:t>Reporting Basics</a:t>
            </a:r>
          </a:p>
        </p:txBody>
      </p:sp>
      <p:cxnSp>
        <p:nvCxnSpPr>
          <p:cNvPr id="15" name="Straight Connector 14">
            <a:extLst>
              <a:ext uri="{C183D7F6-B498-43B3-948B-1728B52AA6E4}">
                <adec:decorative xmlns:adec="http://schemas.microsoft.com/office/drawing/2017/decorative" val="1"/>
              </a:ext>
            </a:extLst>
          </p:cNvPr>
          <p:cNvCxnSpPr/>
          <p:nvPr/>
        </p:nvCxnSpPr>
        <p:spPr>
          <a:xfrm>
            <a:off x="1310140" y="4049734"/>
            <a:ext cx="57191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Picture Placeholder 8" descr="Smoke billowing from factory stacks"/>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449" b="449"/>
          <a:stretch>
            <a:fillRect/>
          </a:stretch>
        </p:blipFill>
        <p:spPr/>
      </p:pic>
      <p:pic>
        <p:nvPicPr>
          <p:cNvPr id="32" name="Picture Placeholder 31" descr="A fire fighter on the job">
            <a:extLst>
              <a:ext uri="{FF2B5EF4-FFF2-40B4-BE49-F238E27FC236}">
                <a16:creationId xmlns:a16="http://schemas.microsoft.com/office/drawing/2014/main" id="{99DE1879-82C4-1353-108C-0E16978AE72E}"/>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565" r="565"/>
          <a:stretch>
            <a:fillRect/>
          </a:stretch>
        </p:blipFill>
        <p:spPr/>
      </p:pic>
      <p:pic>
        <p:nvPicPr>
          <p:cNvPr id="10" name="Picture Placeholder 9" descr="The North Cascade mountains are in the background. A river is in the foreground. Trees line the rivers edge and are turning colors."/>
          <p:cNvPicPr>
            <a:picLocks noGrp="1" noChangeAspect="1"/>
          </p:cNvPicPr>
          <p:nvPr>
            <p:ph type="pic" sz="quarter" idx="16"/>
          </p:nvPr>
        </p:nvPicPr>
        <p:blipFill>
          <a:blip r:embed="rId5" cstate="email">
            <a:extLst>
              <a:ext uri="{28A0092B-C50C-407E-A947-70E740481C1C}">
                <a14:useLocalDpi xmlns:a14="http://schemas.microsoft.com/office/drawing/2010/main"/>
              </a:ext>
            </a:extLst>
          </a:blip>
          <a:srcRect/>
          <a:stretch>
            <a:fillRect/>
          </a:stretch>
        </p:blipFill>
        <p:spPr/>
      </p:pic>
      <p:pic>
        <p:nvPicPr>
          <p:cNvPr id="17" name="Picture Placeholder 16" descr="Neighborhood with houses, trees, and a sidewalk"/>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l="3840" r="3840"/>
          <a:stretch>
            <a:fillRect/>
          </a:stretch>
        </p:blipFill>
        <p:spPr/>
      </p:pic>
      <p:pic>
        <p:nvPicPr>
          <p:cNvPr id="4" name="Picture 3" descr="A picture containing shape&#10;&#10;Description automatically generated">
            <a:extLst>
              <a:ext uri="{FF2B5EF4-FFF2-40B4-BE49-F238E27FC236}">
                <a16:creationId xmlns:a16="http://schemas.microsoft.com/office/drawing/2014/main" id="{9CBE4AAE-8931-8244-D56F-34A6E29676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419" y="6418276"/>
            <a:ext cx="6345939" cy="3467972"/>
          </a:xfrm>
          <a:prstGeom prst="rect">
            <a:avLst/>
          </a:prstGeom>
        </p:spPr>
      </p:pic>
    </p:spTree>
    <p:extLst>
      <p:ext uri="{BB962C8B-B14F-4D97-AF65-F5344CB8AC3E}">
        <p14:creationId xmlns:p14="http://schemas.microsoft.com/office/powerpoint/2010/main" val="943386569"/>
      </p:ext>
    </p:extLst>
  </p:cSld>
  <p:clrMapOvr>
    <a:masterClrMapping/>
  </p:clrMapOvr>
  <mc:AlternateContent xmlns:mc="http://schemas.openxmlformats.org/markup-compatibility/2006" xmlns:p14="http://schemas.microsoft.com/office/powerpoint/2010/main">
    <mc:Choice Requires="p14">
      <p:transition p14:dur="0" advTm="6024"/>
    </mc:Choice>
    <mc:Fallback xmlns="">
      <p:transition advTm="602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7" name="Rectangle 16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4412" cy="1028541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ectangle 16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14069" y="-1713426"/>
            <a:ext cx="10285413" cy="137135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Rectangle 16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599" y="0"/>
            <a:ext cx="10203520" cy="10284770"/>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ectangle 17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187719" y="-242697"/>
            <a:ext cx="7340713" cy="13716152"/>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p:cNvSpPr>
            <a:spLocks noGrp="1"/>
          </p:cNvSpPr>
          <p:nvPr>
            <p:ph type="title"/>
          </p:nvPr>
        </p:nvSpPr>
        <p:spPr>
          <a:xfrm>
            <a:off x="942865" y="547602"/>
            <a:ext cx="11828681" cy="1988038"/>
          </a:xfrm>
        </p:spPr>
        <p:txBody>
          <a:bodyPr vert="horz" lIns="91440" tIns="45720" rIns="91440" bIns="45720" rtlCol="0" anchor="ctr">
            <a:normAutofit/>
          </a:bodyPr>
          <a:lstStyle/>
          <a:p>
            <a:pPr algn="l" defTabSz="914400"/>
            <a:r>
              <a:rPr lang="en-US" sz="5400">
                <a:solidFill>
                  <a:srgbClr val="FFFFFF"/>
                </a:solidFill>
                <a:latin typeface="Franklin Gothic Medium"/>
                <a:ea typeface="+mj-ea"/>
              </a:rPr>
              <a:t>EPCRA Reports</a:t>
            </a:r>
            <a:endParaRPr lang="en-US" sz="3200">
              <a:solidFill>
                <a:schemeClr val="bg1"/>
              </a:solidFill>
              <a:latin typeface="Calibri"/>
              <a:ea typeface="+mj-ea"/>
              <a:cs typeface="Calibri"/>
            </a:endParaRPr>
          </a:p>
        </p:txBody>
      </p:sp>
      <p:graphicFrame>
        <p:nvGraphicFramePr>
          <p:cNvPr id="109" name="Text Placeholder 12" descr="Emergency Planning Notification (Section 302)&#10;Emergency Release Notifications (Section 304)&#10;Hazardous Chemical Notification (SDS) (Section 311)&#10;Hazardous Chemical Inventory Reporting (Tier Two) (Section 312)&#10;Toxics Release Inventory (TRI) (Section 313)">
            <a:extLst>
              <a:ext uri="{FF2B5EF4-FFF2-40B4-BE49-F238E27FC236}">
                <a16:creationId xmlns:a16="http://schemas.microsoft.com/office/drawing/2014/main" id="{8EFCC9E3-6A81-8AAE-97FE-2B9463172EA3}"/>
              </a:ext>
            </a:extLst>
          </p:cNvPr>
          <p:cNvGraphicFramePr/>
          <p:nvPr/>
        </p:nvGraphicFramePr>
        <p:xfrm>
          <a:off x="942865" y="3210741"/>
          <a:ext cx="11843011" cy="5981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893F788D-F531-8F33-3EE9-BF843E131E9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FF9AB409-E5B6-FA5A-AF8C-9B3744806FE8}"/>
              </a:ext>
            </a:extLst>
          </p:cNvPr>
          <p:cNvSpPr txBox="1"/>
          <p:nvPr/>
        </p:nvSpPr>
        <p:spPr>
          <a:xfrm>
            <a:off x="5055333" y="2380522"/>
            <a:ext cx="36316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64480C2C-2524-AA77-59B4-5739822F5A9D}"/>
              </a:ext>
            </a:extLst>
          </p:cNvPr>
          <p:cNvSpPr txBox="1"/>
          <p:nvPr/>
        </p:nvSpPr>
        <p:spPr>
          <a:xfrm>
            <a:off x="4683710" y="9494596"/>
            <a:ext cx="463484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932913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318468"/>
            <a:ext cx="13716793" cy="980966"/>
          </a:xfrm>
        </p:spPr>
        <p:txBody>
          <a:bodyPr>
            <a:normAutofit fontScale="90000"/>
          </a:bodyPr>
          <a:lstStyle/>
          <a:p>
            <a:r>
              <a:rPr lang="en-US" sz="6000" b="1"/>
              <a:t>Washington State LEPC/TEPC 101</a:t>
            </a:r>
            <a:br>
              <a:rPr lang="en-US" sz="6000" b="1"/>
            </a:br>
            <a:endParaRPr lang="en-US"/>
          </a:p>
        </p:txBody>
      </p:sp>
      <p:pic>
        <p:nvPicPr>
          <p:cNvPr id="7" name="Picture Placeholder 6" descr="Mount Rainier is in the background. Summit Lake is in the foreground. The mountain is reflected in the lake. The sky is blue. Trees frame the view on the sides." title="Mount Rainier from Summit Lake"/>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8" name="Rectangle 7">
            <a:extLst>
              <a:ext uri="{C183D7F6-B498-43B3-948B-1728B52AA6E4}">
                <adec:decorative xmlns:adec="http://schemas.microsoft.com/office/drawing/2017/decorative" val="1"/>
              </a:ext>
            </a:extLst>
          </p:cNvPr>
          <p:cNvSpPr/>
          <p:nvPr/>
        </p:nvSpPr>
        <p:spPr>
          <a:xfrm>
            <a:off x="-1191" y="570842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9" name="Rectangle 8">
            <a:extLst>
              <a:ext uri="{C183D7F6-B498-43B3-948B-1728B52AA6E4}">
                <adec:decorative xmlns:adec="http://schemas.microsoft.com/office/drawing/2017/decorative" val="1"/>
              </a:ext>
            </a:extLst>
          </p:cNvPr>
          <p:cNvSpPr/>
          <p:nvPr/>
        </p:nvSpPr>
        <p:spPr>
          <a:xfrm>
            <a:off x="-1191" y="5798745"/>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3" name="TextBox 2">
            <a:extLst>
              <a:ext uri="{FF2B5EF4-FFF2-40B4-BE49-F238E27FC236}">
                <a16:creationId xmlns:a16="http://schemas.microsoft.com/office/drawing/2014/main" id="{DEA4B514-D4D2-51C2-C1F4-CCEAB6617133}"/>
              </a:ext>
            </a:extLst>
          </p:cNvPr>
          <p:cNvSpPr txBox="1"/>
          <p:nvPr/>
        </p:nvSpPr>
        <p:spPr>
          <a:xfrm>
            <a:off x="4963886" y="8823366"/>
            <a:ext cx="4120737" cy="1341912"/>
          </a:xfrm>
          <a:prstGeom prst="rect">
            <a:avLst/>
          </a:prstGeom>
          <a:solidFill>
            <a:schemeClr val="bg1"/>
          </a:solidFill>
        </p:spPr>
        <p:txBody>
          <a:bodyPr wrap="square" rtlCol="0">
            <a:spAutoFit/>
          </a:bodyPr>
          <a:lstStyle/>
          <a:p>
            <a:endParaRPr lang="en-US"/>
          </a:p>
        </p:txBody>
      </p:sp>
      <p:pic>
        <p:nvPicPr>
          <p:cNvPr id="6" name="Picture 5" descr="A picture containing shape&#10;&#10;Description automatically generated">
            <a:extLst>
              <a:ext uri="{FF2B5EF4-FFF2-40B4-BE49-F238E27FC236}">
                <a16:creationId xmlns:a16="http://schemas.microsoft.com/office/drawing/2014/main" id="{D5332F6F-132C-F1DA-FD3B-DD10AA67A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4105" y="7001871"/>
            <a:ext cx="6666200" cy="3642990"/>
          </a:xfrm>
          <a:prstGeom prst="rect">
            <a:avLst/>
          </a:prstGeom>
        </p:spPr>
      </p:pic>
    </p:spTree>
    <p:extLst>
      <p:ext uri="{BB962C8B-B14F-4D97-AF65-F5344CB8AC3E}">
        <p14:creationId xmlns:p14="http://schemas.microsoft.com/office/powerpoint/2010/main" val="1437575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7" name="Rectangle 16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4412" cy="1028541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ectangle 16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14069" y="-1713426"/>
            <a:ext cx="10285413" cy="137135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Rectangle 16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599" y="0"/>
            <a:ext cx="10203520" cy="10284770"/>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ectangle 17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187719" y="-242697"/>
            <a:ext cx="7340713" cy="13716152"/>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p:cNvSpPr>
            <a:spLocks noGrp="1"/>
          </p:cNvSpPr>
          <p:nvPr>
            <p:ph type="title"/>
          </p:nvPr>
        </p:nvSpPr>
        <p:spPr>
          <a:xfrm>
            <a:off x="942865" y="547602"/>
            <a:ext cx="11828681" cy="1988038"/>
          </a:xfrm>
        </p:spPr>
        <p:txBody>
          <a:bodyPr vert="horz" lIns="91440" tIns="45720" rIns="91440" bIns="45720" rtlCol="0" anchor="ctr">
            <a:normAutofit/>
          </a:bodyPr>
          <a:lstStyle/>
          <a:p>
            <a:pPr algn="l" defTabSz="914400"/>
            <a:r>
              <a:rPr lang="en-US" sz="5400">
                <a:solidFill>
                  <a:srgbClr val="FFFFFF"/>
                </a:solidFill>
                <a:latin typeface="Franklin Gothic Medium"/>
                <a:ea typeface="+mj-ea"/>
              </a:rPr>
              <a:t>EPCRA Reports</a:t>
            </a:r>
            <a:endParaRPr lang="en-US" sz="3200">
              <a:solidFill>
                <a:schemeClr val="bg1"/>
              </a:solidFill>
              <a:latin typeface="Calibri"/>
              <a:ea typeface="+mj-ea"/>
              <a:cs typeface="Calibri"/>
            </a:endParaRPr>
          </a:p>
        </p:txBody>
      </p:sp>
      <p:sp>
        <p:nvSpPr>
          <p:cNvPr id="2" name="Slide Number Placeholder 1">
            <a:extLst>
              <a:ext uri="{FF2B5EF4-FFF2-40B4-BE49-F238E27FC236}">
                <a16:creationId xmlns:a16="http://schemas.microsoft.com/office/drawing/2014/main" id="{893F788D-F531-8F33-3EE9-BF843E131E9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FF9AB409-E5B6-FA5A-AF8C-9B3744806FE8}"/>
              </a:ext>
            </a:extLst>
          </p:cNvPr>
          <p:cNvSpPr txBox="1"/>
          <p:nvPr/>
        </p:nvSpPr>
        <p:spPr>
          <a:xfrm>
            <a:off x="3246877" y="2346825"/>
            <a:ext cx="37890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807" name="Rectangle 806">
            <a:extLst>
              <a:ext uri="{FF2B5EF4-FFF2-40B4-BE49-F238E27FC236}">
                <a16:creationId xmlns:a16="http://schemas.microsoft.com/office/drawing/2014/main" id="{117F15D7-B084-C5F7-F8EA-355F68788100}"/>
              </a:ext>
            </a:extLst>
          </p:cNvPr>
          <p:cNvSpPr/>
          <p:nvPr/>
        </p:nvSpPr>
        <p:spPr>
          <a:xfrm>
            <a:off x="5093722" y="3649507"/>
            <a:ext cx="3472829" cy="2146304"/>
          </a:xfrm>
          <a:prstGeom prst="rect">
            <a:avLst/>
          </a:prstGeom>
          <a:solidFill>
            <a:schemeClr val="accent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Franklin Gothic Book"/>
                <a:ea typeface="+mn-ea"/>
                <a:cs typeface="Calibri"/>
              </a:rPr>
              <a:t>Emergency Planning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Franklin Gothic Book"/>
                <a:ea typeface="+mn-ea"/>
                <a:cs typeface="Calibri"/>
              </a:rPr>
              <a:t>Section 302</a:t>
            </a:r>
            <a:endParaRPr kumimoji="0" lang="en-US" sz="32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808" name="TextBox 807">
            <a:extLst>
              <a:ext uri="{FF2B5EF4-FFF2-40B4-BE49-F238E27FC236}">
                <a16:creationId xmlns:a16="http://schemas.microsoft.com/office/drawing/2014/main" id="{C69926B3-F6B3-86B4-27A6-B3A46AC4015A}"/>
              </a:ext>
            </a:extLst>
          </p:cNvPr>
          <p:cNvSpPr txBox="1"/>
          <p:nvPr/>
        </p:nvSpPr>
        <p:spPr>
          <a:xfrm>
            <a:off x="1403922" y="5425158"/>
            <a:ext cx="21136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9" name="Rectangle 808">
            <a:extLst>
              <a:ext uri="{FF2B5EF4-FFF2-40B4-BE49-F238E27FC236}">
                <a16:creationId xmlns:a16="http://schemas.microsoft.com/office/drawing/2014/main" id="{6E6E4DBA-54A1-1532-41C6-A0E869CF7953}"/>
              </a:ext>
            </a:extLst>
          </p:cNvPr>
          <p:cNvSpPr/>
          <p:nvPr/>
        </p:nvSpPr>
        <p:spPr>
          <a:xfrm>
            <a:off x="9006078" y="3649438"/>
            <a:ext cx="3641449" cy="2146305"/>
          </a:xfrm>
          <a:prstGeom prst="rect">
            <a:avLst/>
          </a:prstGeom>
          <a:solidFill>
            <a:schemeClr val="accent2">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Franklin Gothic Book"/>
                <a:ea typeface="+mn-ea"/>
                <a:cs typeface="Calibri"/>
              </a:rPr>
              <a:t>Emergency Release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Franklin Gothic Book"/>
                <a:ea typeface="+mn-ea"/>
                <a:cs typeface="Calibri"/>
              </a:rPr>
              <a:t>Section 304</a:t>
            </a:r>
            <a:endParaRPr kumimoji="0" lang="en-US" sz="32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810" name="Rectangle 809">
            <a:extLst>
              <a:ext uri="{FF2B5EF4-FFF2-40B4-BE49-F238E27FC236}">
                <a16:creationId xmlns:a16="http://schemas.microsoft.com/office/drawing/2014/main" id="{F4EAA4E3-077D-4177-5B26-60125273DB6C}"/>
              </a:ext>
            </a:extLst>
          </p:cNvPr>
          <p:cNvSpPr/>
          <p:nvPr/>
        </p:nvSpPr>
        <p:spPr>
          <a:xfrm>
            <a:off x="859239" y="3635592"/>
            <a:ext cx="3847736" cy="2161488"/>
          </a:xfrm>
          <a:prstGeom prst="rect">
            <a:avLst/>
          </a:prstGeom>
          <a:solidFill>
            <a:schemeClr val="accent2">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Franklin Gothic Book"/>
                <a:ea typeface="+mn-ea"/>
                <a:cs typeface="Calibri"/>
              </a:rPr>
              <a:t>Hazardous Chemical (SDS)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Franklin Gothic Book"/>
                <a:ea typeface="+mn-ea"/>
                <a:cs typeface="Calibri"/>
              </a:rPr>
              <a:t>Section 311</a:t>
            </a:r>
            <a:endParaRPr kumimoji="0" lang="en-US" sz="32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811" name="Rectangle 810">
            <a:extLst>
              <a:ext uri="{FF2B5EF4-FFF2-40B4-BE49-F238E27FC236}">
                <a16:creationId xmlns:a16="http://schemas.microsoft.com/office/drawing/2014/main" id="{E8EF7BE8-8296-9311-92B2-77D6F3A175A7}"/>
              </a:ext>
            </a:extLst>
          </p:cNvPr>
          <p:cNvSpPr/>
          <p:nvPr/>
        </p:nvSpPr>
        <p:spPr>
          <a:xfrm>
            <a:off x="6551204" y="7202135"/>
            <a:ext cx="3495312" cy="2281195"/>
          </a:xfrm>
          <a:prstGeom prst="rect">
            <a:avLst/>
          </a:prstGeom>
          <a:solidFill>
            <a:schemeClr val="accent6">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Franklin Gothic Book"/>
                <a:ea typeface="+mn-ea"/>
                <a:cs typeface="Calibri"/>
              </a:rPr>
              <a:t>Toxics Release Inventory (TRI)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Franklin Gothic Book"/>
                <a:ea typeface="+mn-ea"/>
                <a:cs typeface="Calibri"/>
              </a:rPr>
              <a:t> Section 313</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2" name="Rectangle 811">
            <a:extLst>
              <a:ext uri="{FF2B5EF4-FFF2-40B4-BE49-F238E27FC236}">
                <a16:creationId xmlns:a16="http://schemas.microsoft.com/office/drawing/2014/main" id="{9A54AA5A-F5FD-C2D0-8756-8B2BAD53F0A2}"/>
              </a:ext>
            </a:extLst>
          </p:cNvPr>
          <p:cNvSpPr/>
          <p:nvPr/>
        </p:nvSpPr>
        <p:spPr>
          <a:xfrm>
            <a:off x="2295532" y="7202463"/>
            <a:ext cx="3731380" cy="2281197"/>
          </a:xfrm>
          <a:prstGeom prst="rect">
            <a:avLst/>
          </a:prstGeom>
          <a:solidFill>
            <a:schemeClr val="accent6">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Franklin Gothic Book"/>
                <a:ea typeface="+mn-ea"/>
                <a:cs typeface="Calibri"/>
              </a:rPr>
              <a:t>Hazardous Chemical Inventory (Tier Two)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Franklin Gothic Book"/>
                <a:ea typeface="+mn-ea"/>
                <a:cs typeface="Calibri"/>
              </a:rPr>
              <a:t>Section 312</a:t>
            </a:r>
            <a:endParaRPr kumimoji="0" lang="en-US" sz="32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813" name="TextBox 812">
            <a:extLst>
              <a:ext uri="{FF2B5EF4-FFF2-40B4-BE49-F238E27FC236}">
                <a16:creationId xmlns:a16="http://schemas.microsoft.com/office/drawing/2014/main" id="{EEF277D7-F098-3F76-0E0D-8AB23CB1C16C}"/>
              </a:ext>
            </a:extLst>
          </p:cNvPr>
          <p:cNvSpPr txBox="1"/>
          <p:nvPr/>
        </p:nvSpPr>
        <p:spPr>
          <a:xfrm>
            <a:off x="4624013" y="2442907"/>
            <a:ext cx="430272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panose="020F0502020204030204"/>
                <a:ea typeface="+mn-ea"/>
                <a:cs typeface="Calibri"/>
              </a:rPr>
              <a:t>Notifications:</a:t>
            </a:r>
          </a:p>
        </p:txBody>
      </p:sp>
      <p:sp>
        <p:nvSpPr>
          <p:cNvPr id="814" name="TextBox 813">
            <a:extLst>
              <a:ext uri="{FF2B5EF4-FFF2-40B4-BE49-F238E27FC236}">
                <a16:creationId xmlns:a16="http://schemas.microsoft.com/office/drawing/2014/main" id="{3BBDDED7-9A90-EFDB-F22B-CBA9546B93BF}"/>
              </a:ext>
            </a:extLst>
          </p:cNvPr>
          <p:cNvSpPr txBox="1"/>
          <p:nvPr/>
        </p:nvSpPr>
        <p:spPr>
          <a:xfrm>
            <a:off x="4376619" y="6192495"/>
            <a:ext cx="419885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panose="020F0502020204030204"/>
                <a:ea typeface="+mn-ea"/>
                <a:cs typeface="Calibri"/>
              </a:rPr>
              <a:t>Annual Reports:</a:t>
            </a:r>
          </a:p>
        </p:txBody>
      </p:sp>
      <p:sp>
        <p:nvSpPr>
          <p:cNvPr id="816" name="TextBox 815">
            <a:extLst>
              <a:ext uri="{FF2B5EF4-FFF2-40B4-BE49-F238E27FC236}">
                <a16:creationId xmlns:a16="http://schemas.microsoft.com/office/drawing/2014/main" id="{760C195F-4970-D676-11D7-0C9C4CEAD666}"/>
              </a:ext>
            </a:extLst>
          </p:cNvPr>
          <p:cNvSpPr txBox="1"/>
          <p:nvPr/>
        </p:nvSpPr>
        <p:spPr>
          <a:xfrm>
            <a:off x="-2291415" y="253547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17" name="Picture 816">
            <a:extLst>
              <a:ext uri="{FF2B5EF4-FFF2-40B4-BE49-F238E27FC236}">
                <a16:creationId xmlns:a16="http://schemas.microsoft.com/office/drawing/2014/main" id="{8DE97A96-276A-2B7C-F359-2B4829208BA8}"/>
              </a:ext>
            </a:extLst>
          </p:cNvPr>
          <p:cNvPicPr>
            <a:picLocks noChangeAspect="1"/>
          </p:cNvPicPr>
          <p:nvPr/>
        </p:nvPicPr>
        <p:blipFill>
          <a:blip r:embed="rId3"/>
          <a:stretch>
            <a:fillRect/>
          </a:stretch>
        </p:blipFill>
        <p:spPr>
          <a:xfrm>
            <a:off x="4339969" y="6191120"/>
            <a:ext cx="4500836" cy="828113"/>
          </a:xfrm>
          <a:prstGeom prst="rect">
            <a:avLst/>
          </a:prstGeom>
        </p:spPr>
      </p:pic>
      <p:pic>
        <p:nvPicPr>
          <p:cNvPr id="818" name="Picture 817">
            <a:extLst>
              <a:ext uri="{FF2B5EF4-FFF2-40B4-BE49-F238E27FC236}">
                <a16:creationId xmlns:a16="http://schemas.microsoft.com/office/drawing/2014/main" id="{861AC831-5E1D-DB4E-886E-7D8435D9F3D9}"/>
              </a:ext>
            </a:extLst>
          </p:cNvPr>
          <p:cNvPicPr>
            <a:picLocks noChangeAspect="1"/>
          </p:cNvPicPr>
          <p:nvPr/>
        </p:nvPicPr>
        <p:blipFill>
          <a:blip r:embed="rId4"/>
          <a:stretch>
            <a:fillRect/>
          </a:stretch>
        </p:blipFill>
        <p:spPr>
          <a:xfrm>
            <a:off x="4381602" y="2608750"/>
            <a:ext cx="3982887" cy="701627"/>
          </a:xfrm>
          <a:prstGeom prst="rect">
            <a:avLst/>
          </a:prstGeom>
        </p:spPr>
      </p:pic>
    </p:spTree>
    <p:extLst>
      <p:ext uri="{BB962C8B-B14F-4D97-AF65-F5344CB8AC3E}">
        <p14:creationId xmlns:p14="http://schemas.microsoft.com/office/powerpoint/2010/main" val="1347575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946294" y="822833"/>
            <a:ext cx="4050499" cy="8146046"/>
          </a:xfrm>
        </p:spPr>
        <p:txBody>
          <a:bodyPr>
            <a:normAutofit/>
          </a:bodyPr>
          <a:lstStyle/>
          <a:p>
            <a:r>
              <a:rPr lang="en-US" sz="6000">
                <a:latin typeface="Franklin Gothic Medium"/>
                <a:ea typeface="Roboto Medium"/>
              </a:rPr>
              <a:t>Who must report Tier Two?</a:t>
            </a:r>
            <a:br>
              <a:rPr lang="en-US" sz="6000">
                <a:latin typeface="Franklin Gothic Medium"/>
                <a:ea typeface="Roboto Medium"/>
              </a:rPr>
            </a:br>
            <a:br>
              <a:rPr lang="en-US" sz="6000">
                <a:latin typeface="Franklin Gothic Medium"/>
                <a:ea typeface="Roboto Medium"/>
              </a:rPr>
            </a:br>
            <a:r>
              <a:rPr lang="en-US" sz="4400">
                <a:latin typeface="Franklin Gothic Medium"/>
                <a:ea typeface="Roboto Medium"/>
              </a:rPr>
              <a:t>EPCRA 312</a:t>
            </a:r>
          </a:p>
        </p:txBody>
      </p:sp>
      <p:sp>
        <p:nvSpPr>
          <p:cNvPr id="338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21772" y="4890746"/>
            <a:ext cx="6719803" cy="20572"/>
          </a:xfrm>
          <a:custGeom>
            <a:avLst/>
            <a:gdLst>
              <a:gd name="connsiteX0" fmla="*/ 0 w 6719803"/>
              <a:gd name="connsiteY0" fmla="*/ 0 h 20572"/>
              <a:gd name="connsiteX1" fmla="*/ 671980 w 6719803"/>
              <a:gd name="connsiteY1" fmla="*/ 0 h 20572"/>
              <a:gd name="connsiteX2" fmla="*/ 1343961 w 6719803"/>
              <a:gd name="connsiteY2" fmla="*/ 0 h 20572"/>
              <a:gd name="connsiteX3" fmla="*/ 2015941 w 6719803"/>
              <a:gd name="connsiteY3" fmla="*/ 0 h 20572"/>
              <a:gd name="connsiteX4" fmla="*/ 2822317 w 6719803"/>
              <a:gd name="connsiteY4" fmla="*/ 0 h 20572"/>
              <a:gd name="connsiteX5" fmla="*/ 3561496 w 6719803"/>
              <a:gd name="connsiteY5" fmla="*/ 0 h 20572"/>
              <a:gd name="connsiteX6" fmla="*/ 4031882 w 6719803"/>
              <a:gd name="connsiteY6" fmla="*/ 0 h 20572"/>
              <a:gd name="connsiteX7" fmla="*/ 4636664 w 6719803"/>
              <a:gd name="connsiteY7" fmla="*/ 0 h 20572"/>
              <a:gd name="connsiteX8" fmla="*/ 5443040 w 6719803"/>
              <a:gd name="connsiteY8" fmla="*/ 0 h 20572"/>
              <a:gd name="connsiteX9" fmla="*/ 6115021 w 6719803"/>
              <a:gd name="connsiteY9" fmla="*/ 0 h 20572"/>
              <a:gd name="connsiteX10" fmla="*/ 6719803 w 6719803"/>
              <a:gd name="connsiteY10" fmla="*/ 0 h 20572"/>
              <a:gd name="connsiteX11" fmla="*/ 6719803 w 6719803"/>
              <a:gd name="connsiteY11" fmla="*/ 20572 h 20572"/>
              <a:gd name="connsiteX12" fmla="*/ 6182219 w 6719803"/>
              <a:gd name="connsiteY12" fmla="*/ 20572 h 20572"/>
              <a:gd name="connsiteX13" fmla="*/ 5375842 w 6719803"/>
              <a:gd name="connsiteY13" fmla="*/ 20572 h 20572"/>
              <a:gd name="connsiteX14" fmla="*/ 4838258 w 6719803"/>
              <a:gd name="connsiteY14" fmla="*/ 20572 h 20572"/>
              <a:gd name="connsiteX15" fmla="*/ 4367872 w 6719803"/>
              <a:gd name="connsiteY15" fmla="*/ 20572 h 20572"/>
              <a:gd name="connsiteX16" fmla="*/ 3897486 w 6719803"/>
              <a:gd name="connsiteY16" fmla="*/ 20572 h 20572"/>
              <a:gd name="connsiteX17" fmla="*/ 3158307 w 6719803"/>
              <a:gd name="connsiteY17" fmla="*/ 20572 h 20572"/>
              <a:gd name="connsiteX18" fmla="*/ 2687921 w 6719803"/>
              <a:gd name="connsiteY18" fmla="*/ 20572 h 20572"/>
              <a:gd name="connsiteX19" fmla="*/ 2015941 w 6719803"/>
              <a:gd name="connsiteY19" fmla="*/ 20572 h 20572"/>
              <a:gd name="connsiteX20" fmla="*/ 1478357 w 6719803"/>
              <a:gd name="connsiteY20" fmla="*/ 20572 h 20572"/>
              <a:gd name="connsiteX21" fmla="*/ 806376 w 6719803"/>
              <a:gd name="connsiteY21" fmla="*/ 20572 h 20572"/>
              <a:gd name="connsiteX22" fmla="*/ 395124 w 6719803"/>
              <a:gd name="connsiteY22" fmla="*/ 20572 h 20572"/>
              <a:gd name="connsiteX23" fmla="*/ 0 w 6719803"/>
              <a:gd name="connsiteY23" fmla="*/ 20572 h 20572"/>
              <a:gd name="connsiteX24" fmla="*/ 0 w 6719803"/>
              <a:gd name="connsiteY24" fmla="*/ 0 h 20572"/>
              <a:gd name="connsiteX0" fmla="*/ 0 w 6719803"/>
              <a:gd name="connsiteY0" fmla="*/ 0 h 20572"/>
              <a:gd name="connsiteX1" fmla="*/ 604782 w 6719803"/>
              <a:gd name="connsiteY1" fmla="*/ 0 h 20572"/>
              <a:gd name="connsiteX2" fmla="*/ 1075168 w 6719803"/>
              <a:gd name="connsiteY2" fmla="*/ 0 h 20572"/>
              <a:gd name="connsiteX3" fmla="*/ 1881545 w 6719803"/>
              <a:gd name="connsiteY3" fmla="*/ 0 h 20572"/>
              <a:gd name="connsiteX4" fmla="*/ 2486327 w 6719803"/>
              <a:gd name="connsiteY4" fmla="*/ 0 h 20572"/>
              <a:gd name="connsiteX5" fmla="*/ 3091109 w 6719803"/>
              <a:gd name="connsiteY5" fmla="*/ 0 h 20572"/>
              <a:gd name="connsiteX6" fmla="*/ 3897486 w 6719803"/>
              <a:gd name="connsiteY6" fmla="*/ 0 h 20572"/>
              <a:gd name="connsiteX7" fmla="*/ 4435070 w 6719803"/>
              <a:gd name="connsiteY7" fmla="*/ 0 h 20572"/>
              <a:gd name="connsiteX8" fmla="*/ 5241446 w 6719803"/>
              <a:gd name="connsiteY8" fmla="*/ 0 h 20572"/>
              <a:gd name="connsiteX9" fmla="*/ 6047823 w 6719803"/>
              <a:gd name="connsiteY9" fmla="*/ 0 h 20572"/>
              <a:gd name="connsiteX10" fmla="*/ 6719803 w 6719803"/>
              <a:gd name="connsiteY10" fmla="*/ 0 h 20572"/>
              <a:gd name="connsiteX11" fmla="*/ 6719803 w 6719803"/>
              <a:gd name="connsiteY11" fmla="*/ 20572 h 20572"/>
              <a:gd name="connsiteX12" fmla="*/ 6342822 w 6719803"/>
              <a:gd name="connsiteY12" fmla="*/ 20572 h 20572"/>
              <a:gd name="connsiteX13" fmla="*/ 5980625 w 6719803"/>
              <a:gd name="connsiteY13" fmla="*/ 20572 h 20572"/>
              <a:gd name="connsiteX14" fmla="*/ 5174248 w 6719803"/>
              <a:gd name="connsiteY14" fmla="*/ 20572 h 20572"/>
              <a:gd name="connsiteX15" fmla="*/ 4367872 w 6719803"/>
              <a:gd name="connsiteY15" fmla="*/ 20572 h 20572"/>
              <a:gd name="connsiteX16" fmla="*/ 3830288 w 6719803"/>
              <a:gd name="connsiteY16" fmla="*/ 20572 h 20572"/>
              <a:gd name="connsiteX17" fmla="*/ 3158307 w 6719803"/>
              <a:gd name="connsiteY17" fmla="*/ 20572 h 20572"/>
              <a:gd name="connsiteX18" fmla="*/ 2351931 w 6719803"/>
              <a:gd name="connsiteY18" fmla="*/ 20572 h 20572"/>
              <a:gd name="connsiteX19" fmla="*/ 1679951 w 6719803"/>
              <a:gd name="connsiteY19" fmla="*/ 20572 h 20572"/>
              <a:gd name="connsiteX20" fmla="*/ 1209565 w 6719803"/>
              <a:gd name="connsiteY20" fmla="*/ 20572 h 20572"/>
              <a:gd name="connsiteX21" fmla="*/ 671980 w 6719803"/>
              <a:gd name="connsiteY21" fmla="*/ 20572 h 20572"/>
              <a:gd name="connsiteX22" fmla="*/ 0 w 6719803"/>
              <a:gd name="connsiteY22" fmla="*/ 20572 h 20572"/>
              <a:gd name="connsiteX23" fmla="*/ 0 w 6719803"/>
              <a:gd name="connsiteY23" fmla="*/ 0 h 2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19803" h="20572" fill="none" extrusionOk="0">
                <a:moveTo>
                  <a:pt x="0" y="0"/>
                </a:moveTo>
                <a:cubicBezTo>
                  <a:pt x="136657" y="44282"/>
                  <a:pt x="456276" y="-20454"/>
                  <a:pt x="671980" y="0"/>
                </a:cubicBezTo>
                <a:cubicBezTo>
                  <a:pt x="902270" y="-9489"/>
                  <a:pt x="1203080" y="2642"/>
                  <a:pt x="1343961" y="0"/>
                </a:cubicBezTo>
                <a:cubicBezTo>
                  <a:pt x="1471631" y="-14412"/>
                  <a:pt x="1796047" y="968"/>
                  <a:pt x="2015941" y="0"/>
                </a:cubicBezTo>
                <a:cubicBezTo>
                  <a:pt x="2220166" y="-3286"/>
                  <a:pt x="2492774" y="18307"/>
                  <a:pt x="2822317" y="0"/>
                </a:cubicBezTo>
                <a:cubicBezTo>
                  <a:pt x="3181654" y="-14643"/>
                  <a:pt x="3385876" y="27859"/>
                  <a:pt x="3561496" y="0"/>
                </a:cubicBezTo>
                <a:cubicBezTo>
                  <a:pt x="3750752" y="11525"/>
                  <a:pt x="3848493" y="-5839"/>
                  <a:pt x="4031882" y="0"/>
                </a:cubicBezTo>
                <a:cubicBezTo>
                  <a:pt x="4255003" y="2179"/>
                  <a:pt x="4401238" y="-19659"/>
                  <a:pt x="4636664" y="0"/>
                </a:cubicBezTo>
                <a:cubicBezTo>
                  <a:pt x="4914987" y="61057"/>
                  <a:pt x="5119612" y="15814"/>
                  <a:pt x="5443040" y="0"/>
                </a:cubicBezTo>
                <a:cubicBezTo>
                  <a:pt x="5785903" y="19751"/>
                  <a:pt x="5872377" y="-710"/>
                  <a:pt x="6115021" y="0"/>
                </a:cubicBezTo>
                <a:cubicBezTo>
                  <a:pt x="6336509" y="-5399"/>
                  <a:pt x="6472640" y="-22343"/>
                  <a:pt x="6719803" y="0"/>
                </a:cubicBezTo>
                <a:cubicBezTo>
                  <a:pt x="6720541" y="4999"/>
                  <a:pt x="6720668" y="10306"/>
                  <a:pt x="6719803" y="20572"/>
                </a:cubicBezTo>
                <a:cubicBezTo>
                  <a:pt x="6514729" y="6089"/>
                  <a:pt x="6398046" y="38509"/>
                  <a:pt x="6182219" y="20572"/>
                </a:cubicBezTo>
                <a:cubicBezTo>
                  <a:pt x="5942244" y="-7936"/>
                  <a:pt x="5781725" y="-13165"/>
                  <a:pt x="5375842" y="20572"/>
                </a:cubicBezTo>
                <a:cubicBezTo>
                  <a:pt x="4994838" y="29183"/>
                  <a:pt x="5026987" y="40080"/>
                  <a:pt x="4838258" y="20572"/>
                </a:cubicBezTo>
                <a:cubicBezTo>
                  <a:pt x="4638883" y="8386"/>
                  <a:pt x="4466337" y="-13463"/>
                  <a:pt x="4367872" y="20572"/>
                </a:cubicBezTo>
                <a:cubicBezTo>
                  <a:pt x="4269445" y="25757"/>
                  <a:pt x="4106676" y="5028"/>
                  <a:pt x="3897486" y="20572"/>
                </a:cubicBezTo>
                <a:cubicBezTo>
                  <a:pt x="3662083" y="17187"/>
                  <a:pt x="3328501" y="36573"/>
                  <a:pt x="3158307" y="20572"/>
                </a:cubicBezTo>
                <a:cubicBezTo>
                  <a:pt x="3015371" y="-26618"/>
                  <a:pt x="2890577" y="6417"/>
                  <a:pt x="2687921" y="20572"/>
                </a:cubicBezTo>
                <a:cubicBezTo>
                  <a:pt x="2500223" y="-6832"/>
                  <a:pt x="2213103" y="-12507"/>
                  <a:pt x="2015941" y="20572"/>
                </a:cubicBezTo>
                <a:cubicBezTo>
                  <a:pt x="1820862" y="49458"/>
                  <a:pt x="1579976" y="-16302"/>
                  <a:pt x="1478357" y="20572"/>
                </a:cubicBezTo>
                <a:cubicBezTo>
                  <a:pt x="1380794" y="57699"/>
                  <a:pt x="1058617" y="32944"/>
                  <a:pt x="806376" y="20572"/>
                </a:cubicBezTo>
                <a:cubicBezTo>
                  <a:pt x="620808" y="16583"/>
                  <a:pt x="591754" y="23016"/>
                  <a:pt x="395124" y="20572"/>
                </a:cubicBezTo>
                <a:cubicBezTo>
                  <a:pt x="198494" y="18128"/>
                  <a:pt x="110298" y="28586"/>
                  <a:pt x="0" y="20572"/>
                </a:cubicBezTo>
                <a:cubicBezTo>
                  <a:pt x="-323" y="14245"/>
                  <a:pt x="1277" y="9163"/>
                  <a:pt x="0" y="0"/>
                </a:cubicBezTo>
                <a:close/>
              </a:path>
              <a:path w="6719803" h="20572" stroke="0" extrusionOk="0">
                <a:moveTo>
                  <a:pt x="0" y="0"/>
                </a:moveTo>
                <a:cubicBezTo>
                  <a:pt x="106581" y="23097"/>
                  <a:pt x="393216" y="10171"/>
                  <a:pt x="604782" y="0"/>
                </a:cubicBezTo>
                <a:cubicBezTo>
                  <a:pt x="778791" y="-4116"/>
                  <a:pt x="892999" y="-12535"/>
                  <a:pt x="1075168" y="0"/>
                </a:cubicBezTo>
                <a:cubicBezTo>
                  <a:pt x="1238754" y="31241"/>
                  <a:pt x="1594784" y="13419"/>
                  <a:pt x="1881545" y="0"/>
                </a:cubicBezTo>
                <a:cubicBezTo>
                  <a:pt x="2126646" y="15682"/>
                  <a:pt x="2352009" y="25118"/>
                  <a:pt x="2486327" y="0"/>
                </a:cubicBezTo>
                <a:cubicBezTo>
                  <a:pt x="2605554" y="-18644"/>
                  <a:pt x="2863998" y="-60764"/>
                  <a:pt x="3091109" y="0"/>
                </a:cubicBezTo>
                <a:cubicBezTo>
                  <a:pt x="3327325" y="8628"/>
                  <a:pt x="3503501" y="-42534"/>
                  <a:pt x="3897486" y="0"/>
                </a:cubicBezTo>
                <a:cubicBezTo>
                  <a:pt x="4300759" y="34208"/>
                  <a:pt x="4201424" y="-23325"/>
                  <a:pt x="4435070" y="0"/>
                </a:cubicBezTo>
                <a:cubicBezTo>
                  <a:pt x="4687456" y="74205"/>
                  <a:pt x="4978405" y="-41617"/>
                  <a:pt x="5241446" y="0"/>
                </a:cubicBezTo>
                <a:cubicBezTo>
                  <a:pt x="5544215" y="17463"/>
                  <a:pt x="5660219" y="-46470"/>
                  <a:pt x="6047823" y="0"/>
                </a:cubicBezTo>
                <a:cubicBezTo>
                  <a:pt x="6424569" y="34096"/>
                  <a:pt x="6421973" y="-1443"/>
                  <a:pt x="6719803" y="0"/>
                </a:cubicBezTo>
                <a:cubicBezTo>
                  <a:pt x="6719388" y="9575"/>
                  <a:pt x="6720841" y="14080"/>
                  <a:pt x="6719803" y="20572"/>
                </a:cubicBezTo>
                <a:cubicBezTo>
                  <a:pt x="6611248" y="38015"/>
                  <a:pt x="6469942" y="13943"/>
                  <a:pt x="6342822" y="20572"/>
                </a:cubicBezTo>
                <a:cubicBezTo>
                  <a:pt x="6215702" y="27201"/>
                  <a:pt x="6114328" y="26881"/>
                  <a:pt x="5980625" y="20572"/>
                </a:cubicBezTo>
                <a:cubicBezTo>
                  <a:pt x="5801682" y="22959"/>
                  <a:pt x="5504231" y="107622"/>
                  <a:pt x="5174248" y="20572"/>
                </a:cubicBezTo>
                <a:cubicBezTo>
                  <a:pt x="4811312" y="-21741"/>
                  <a:pt x="4676723" y="-21106"/>
                  <a:pt x="4367872" y="20572"/>
                </a:cubicBezTo>
                <a:cubicBezTo>
                  <a:pt x="4082379" y="33137"/>
                  <a:pt x="3986045" y="13136"/>
                  <a:pt x="3830288" y="20572"/>
                </a:cubicBezTo>
                <a:cubicBezTo>
                  <a:pt x="3704590" y="43293"/>
                  <a:pt x="3459725" y="1810"/>
                  <a:pt x="3158307" y="20572"/>
                </a:cubicBezTo>
                <a:cubicBezTo>
                  <a:pt x="2945606" y="-4302"/>
                  <a:pt x="2649852" y="-62612"/>
                  <a:pt x="2351931" y="20572"/>
                </a:cubicBezTo>
                <a:cubicBezTo>
                  <a:pt x="2106668" y="56804"/>
                  <a:pt x="1882816" y="22070"/>
                  <a:pt x="1679951" y="20572"/>
                </a:cubicBezTo>
                <a:cubicBezTo>
                  <a:pt x="1522659" y="13679"/>
                  <a:pt x="1376196" y="5351"/>
                  <a:pt x="1209565" y="20572"/>
                </a:cubicBezTo>
                <a:cubicBezTo>
                  <a:pt x="1036187" y="11684"/>
                  <a:pt x="919848" y="55786"/>
                  <a:pt x="671980" y="20572"/>
                </a:cubicBezTo>
                <a:cubicBezTo>
                  <a:pt x="418998" y="10527"/>
                  <a:pt x="299997" y="-18789"/>
                  <a:pt x="0" y="20572"/>
                </a:cubicBezTo>
                <a:cubicBezTo>
                  <a:pt x="-192" y="14692"/>
                  <a:pt x="-632" y="6504"/>
                  <a:pt x="0" y="0"/>
                </a:cubicBezTo>
                <a:close/>
              </a:path>
              <a:path w="6719803" h="20572" fill="none" stroke="0" extrusionOk="0">
                <a:moveTo>
                  <a:pt x="0" y="0"/>
                </a:moveTo>
                <a:cubicBezTo>
                  <a:pt x="114176" y="-11407"/>
                  <a:pt x="436399" y="4164"/>
                  <a:pt x="671980" y="0"/>
                </a:cubicBezTo>
                <a:cubicBezTo>
                  <a:pt x="893686" y="7411"/>
                  <a:pt x="1169302" y="9108"/>
                  <a:pt x="1343961" y="0"/>
                </a:cubicBezTo>
                <a:cubicBezTo>
                  <a:pt x="1450778" y="28220"/>
                  <a:pt x="1767743" y="38016"/>
                  <a:pt x="2015941" y="0"/>
                </a:cubicBezTo>
                <a:cubicBezTo>
                  <a:pt x="2227138" y="-45941"/>
                  <a:pt x="2517925" y="22975"/>
                  <a:pt x="2822317" y="0"/>
                </a:cubicBezTo>
                <a:cubicBezTo>
                  <a:pt x="3179519" y="-6494"/>
                  <a:pt x="3405827" y="-28027"/>
                  <a:pt x="3561496" y="0"/>
                </a:cubicBezTo>
                <a:cubicBezTo>
                  <a:pt x="3717078" y="3368"/>
                  <a:pt x="3839935" y="8626"/>
                  <a:pt x="4031882" y="0"/>
                </a:cubicBezTo>
                <a:cubicBezTo>
                  <a:pt x="4209538" y="-39264"/>
                  <a:pt x="4376874" y="4273"/>
                  <a:pt x="4636664" y="0"/>
                </a:cubicBezTo>
                <a:cubicBezTo>
                  <a:pt x="4925546" y="51535"/>
                  <a:pt x="5158543" y="427"/>
                  <a:pt x="5443040" y="0"/>
                </a:cubicBezTo>
                <a:cubicBezTo>
                  <a:pt x="5772798" y="10841"/>
                  <a:pt x="5890147" y="19867"/>
                  <a:pt x="6115021" y="0"/>
                </a:cubicBezTo>
                <a:cubicBezTo>
                  <a:pt x="6360192" y="6232"/>
                  <a:pt x="6462493" y="-8577"/>
                  <a:pt x="6719803" y="0"/>
                </a:cubicBezTo>
                <a:cubicBezTo>
                  <a:pt x="6720523" y="6145"/>
                  <a:pt x="6721077" y="10889"/>
                  <a:pt x="6719803" y="20572"/>
                </a:cubicBezTo>
                <a:cubicBezTo>
                  <a:pt x="6537598" y="-9009"/>
                  <a:pt x="6400445" y="2971"/>
                  <a:pt x="6182219" y="20572"/>
                </a:cubicBezTo>
                <a:cubicBezTo>
                  <a:pt x="5919938" y="28931"/>
                  <a:pt x="5740411" y="1040"/>
                  <a:pt x="5375842" y="20572"/>
                </a:cubicBezTo>
                <a:cubicBezTo>
                  <a:pt x="4987951" y="27795"/>
                  <a:pt x="5019370" y="36462"/>
                  <a:pt x="4838258" y="20572"/>
                </a:cubicBezTo>
                <a:cubicBezTo>
                  <a:pt x="4656820" y="-10192"/>
                  <a:pt x="4453487" y="16407"/>
                  <a:pt x="4367872" y="20572"/>
                </a:cubicBezTo>
                <a:cubicBezTo>
                  <a:pt x="4260060" y="48183"/>
                  <a:pt x="4104015" y="30010"/>
                  <a:pt x="3897486" y="20572"/>
                </a:cubicBezTo>
                <a:cubicBezTo>
                  <a:pt x="3694921" y="30320"/>
                  <a:pt x="3348171" y="37095"/>
                  <a:pt x="3158307" y="20572"/>
                </a:cubicBezTo>
                <a:cubicBezTo>
                  <a:pt x="2992639" y="-2227"/>
                  <a:pt x="2871874" y="7519"/>
                  <a:pt x="2687921" y="20572"/>
                </a:cubicBezTo>
                <a:cubicBezTo>
                  <a:pt x="2493075" y="41328"/>
                  <a:pt x="2185278" y="18558"/>
                  <a:pt x="2015941" y="20572"/>
                </a:cubicBezTo>
                <a:cubicBezTo>
                  <a:pt x="1826536" y="19254"/>
                  <a:pt x="1582842" y="-4656"/>
                  <a:pt x="1478357" y="20572"/>
                </a:cubicBezTo>
                <a:cubicBezTo>
                  <a:pt x="1394088" y="70000"/>
                  <a:pt x="1091476" y="76618"/>
                  <a:pt x="806376" y="20572"/>
                </a:cubicBezTo>
                <a:cubicBezTo>
                  <a:pt x="639680" y="3836"/>
                  <a:pt x="499754" y="14548"/>
                  <a:pt x="403188" y="20572"/>
                </a:cubicBezTo>
                <a:cubicBezTo>
                  <a:pt x="306622" y="26596"/>
                  <a:pt x="89004" y="16752"/>
                  <a:pt x="0" y="20572"/>
                </a:cubicBezTo>
                <a:cubicBezTo>
                  <a:pt x="826" y="15033"/>
                  <a:pt x="-49" y="9126"/>
                  <a:pt x="0" y="0"/>
                </a:cubicBezTo>
                <a:close/>
              </a:path>
            </a:pathLst>
          </a:custGeom>
          <a:solidFill>
            <a:srgbClr val="F26323"/>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6719803"/>
                      <a:gd name="connsiteY0" fmla="*/ 0 h 20572"/>
                      <a:gd name="connsiteX1" fmla="*/ 671980 w 6719803"/>
                      <a:gd name="connsiteY1" fmla="*/ 0 h 20572"/>
                      <a:gd name="connsiteX2" fmla="*/ 1343961 w 6719803"/>
                      <a:gd name="connsiteY2" fmla="*/ 0 h 20572"/>
                      <a:gd name="connsiteX3" fmla="*/ 2015941 w 6719803"/>
                      <a:gd name="connsiteY3" fmla="*/ 0 h 20572"/>
                      <a:gd name="connsiteX4" fmla="*/ 2822317 w 6719803"/>
                      <a:gd name="connsiteY4" fmla="*/ 0 h 20572"/>
                      <a:gd name="connsiteX5" fmla="*/ 3561496 w 6719803"/>
                      <a:gd name="connsiteY5" fmla="*/ 0 h 20572"/>
                      <a:gd name="connsiteX6" fmla="*/ 4031882 w 6719803"/>
                      <a:gd name="connsiteY6" fmla="*/ 0 h 20572"/>
                      <a:gd name="connsiteX7" fmla="*/ 4636664 w 6719803"/>
                      <a:gd name="connsiteY7" fmla="*/ 0 h 20572"/>
                      <a:gd name="connsiteX8" fmla="*/ 5443040 w 6719803"/>
                      <a:gd name="connsiteY8" fmla="*/ 0 h 20572"/>
                      <a:gd name="connsiteX9" fmla="*/ 6115021 w 6719803"/>
                      <a:gd name="connsiteY9" fmla="*/ 0 h 20572"/>
                      <a:gd name="connsiteX10" fmla="*/ 6719803 w 6719803"/>
                      <a:gd name="connsiteY10" fmla="*/ 0 h 20572"/>
                      <a:gd name="connsiteX11" fmla="*/ 6719803 w 6719803"/>
                      <a:gd name="connsiteY11" fmla="*/ 20572 h 20572"/>
                      <a:gd name="connsiteX12" fmla="*/ 6182219 w 6719803"/>
                      <a:gd name="connsiteY12" fmla="*/ 20572 h 20572"/>
                      <a:gd name="connsiteX13" fmla="*/ 5375842 w 6719803"/>
                      <a:gd name="connsiteY13" fmla="*/ 20572 h 20572"/>
                      <a:gd name="connsiteX14" fmla="*/ 4838258 w 6719803"/>
                      <a:gd name="connsiteY14" fmla="*/ 20572 h 20572"/>
                      <a:gd name="connsiteX15" fmla="*/ 4367872 w 6719803"/>
                      <a:gd name="connsiteY15" fmla="*/ 20572 h 20572"/>
                      <a:gd name="connsiteX16" fmla="*/ 3897486 w 6719803"/>
                      <a:gd name="connsiteY16" fmla="*/ 20572 h 20572"/>
                      <a:gd name="connsiteX17" fmla="*/ 3158307 w 6719803"/>
                      <a:gd name="connsiteY17" fmla="*/ 20572 h 20572"/>
                      <a:gd name="connsiteX18" fmla="*/ 2687921 w 6719803"/>
                      <a:gd name="connsiteY18" fmla="*/ 20572 h 20572"/>
                      <a:gd name="connsiteX19" fmla="*/ 2015941 w 6719803"/>
                      <a:gd name="connsiteY19" fmla="*/ 20572 h 20572"/>
                      <a:gd name="connsiteX20" fmla="*/ 1478357 w 6719803"/>
                      <a:gd name="connsiteY20" fmla="*/ 20572 h 20572"/>
                      <a:gd name="connsiteX21" fmla="*/ 806376 w 6719803"/>
                      <a:gd name="connsiteY21" fmla="*/ 20572 h 20572"/>
                      <a:gd name="connsiteX22" fmla="*/ 0 w 6719803"/>
                      <a:gd name="connsiteY22" fmla="*/ 20572 h 20572"/>
                      <a:gd name="connsiteX23" fmla="*/ 0 w 6719803"/>
                      <a:gd name="connsiteY23" fmla="*/ 0 h 2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19803" h="20572" fill="none" extrusionOk="0">
                        <a:moveTo>
                          <a:pt x="0" y="0"/>
                        </a:moveTo>
                        <a:cubicBezTo>
                          <a:pt x="147856" y="9367"/>
                          <a:pt x="461144" y="-5123"/>
                          <a:pt x="671980" y="0"/>
                        </a:cubicBezTo>
                        <a:cubicBezTo>
                          <a:pt x="882816" y="5123"/>
                          <a:pt x="1199916" y="8135"/>
                          <a:pt x="1343961" y="0"/>
                        </a:cubicBezTo>
                        <a:cubicBezTo>
                          <a:pt x="1488006" y="-8135"/>
                          <a:pt x="1769771" y="26806"/>
                          <a:pt x="2015941" y="0"/>
                        </a:cubicBezTo>
                        <a:cubicBezTo>
                          <a:pt x="2262111" y="-26806"/>
                          <a:pt x="2489481" y="9384"/>
                          <a:pt x="2822317" y="0"/>
                        </a:cubicBezTo>
                        <a:cubicBezTo>
                          <a:pt x="3155153" y="-9384"/>
                          <a:pt x="3394681" y="-5088"/>
                          <a:pt x="3561496" y="0"/>
                        </a:cubicBezTo>
                        <a:cubicBezTo>
                          <a:pt x="3728311" y="5088"/>
                          <a:pt x="3850018" y="-867"/>
                          <a:pt x="4031882" y="0"/>
                        </a:cubicBezTo>
                        <a:cubicBezTo>
                          <a:pt x="4213746" y="867"/>
                          <a:pt x="4397146" y="-23899"/>
                          <a:pt x="4636664" y="0"/>
                        </a:cubicBezTo>
                        <a:cubicBezTo>
                          <a:pt x="4876182" y="23899"/>
                          <a:pt x="5108383" y="-11633"/>
                          <a:pt x="5443040" y="0"/>
                        </a:cubicBezTo>
                        <a:cubicBezTo>
                          <a:pt x="5777697" y="11633"/>
                          <a:pt x="5884012" y="14850"/>
                          <a:pt x="6115021" y="0"/>
                        </a:cubicBezTo>
                        <a:cubicBezTo>
                          <a:pt x="6346030" y="-14850"/>
                          <a:pt x="6460910" y="-24976"/>
                          <a:pt x="6719803" y="0"/>
                        </a:cubicBezTo>
                        <a:cubicBezTo>
                          <a:pt x="6720091" y="5480"/>
                          <a:pt x="6720814" y="10567"/>
                          <a:pt x="6719803" y="20572"/>
                        </a:cubicBezTo>
                        <a:cubicBezTo>
                          <a:pt x="6526717" y="518"/>
                          <a:pt x="6396815" y="20044"/>
                          <a:pt x="6182219" y="20572"/>
                        </a:cubicBezTo>
                        <a:cubicBezTo>
                          <a:pt x="5967623" y="21100"/>
                          <a:pt x="5757622" y="12915"/>
                          <a:pt x="5375842" y="20572"/>
                        </a:cubicBezTo>
                        <a:cubicBezTo>
                          <a:pt x="4994062" y="28229"/>
                          <a:pt x="5020609" y="38987"/>
                          <a:pt x="4838258" y="20572"/>
                        </a:cubicBezTo>
                        <a:cubicBezTo>
                          <a:pt x="4655907" y="2157"/>
                          <a:pt x="4466977" y="8530"/>
                          <a:pt x="4367872" y="20572"/>
                        </a:cubicBezTo>
                        <a:cubicBezTo>
                          <a:pt x="4268767" y="32614"/>
                          <a:pt x="4099389" y="26572"/>
                          <a:pt x="3897486" y="20572"/>
                        </a:cubicBezTo>
                        <a:cubicBezTo>
                          <a:pt x="3695583" y="14572"/>
                          <a:pt x="3315853" y="56265"/>
                          <a:pt x="3158307" y="20572"/>
                        </a:cubicBezTo>
                        <a:cubicBezTo>
                          <a:pt x="3000761" y="-15121"/>
                          <a:pt x="2886269" y="6751"/>
                          <a:pt x="2687921" y="20572"/>
                        </a:cubicBezTo>
                        <a:cubicBezTo>
                          <a:pt x="2489573" y="34393"/>
                          <a:pt x="2208026" y="6562"/>
                          <a:pt x="2015941" y="20572"/>
                        </a:cubicBezTo>
                        <a:cubicBezTo>
                          <a:pt x="1823856" y="34582"/>
                          <a:pt x="1591291" y="-4178"/>
                          <a:pt x="1478357" y="20572"/>
                        </a:cubicBezTo>
                        <a:cubicBezTo>
                          <a:pt x="1365423" y="45322"/>
                          <a:pt x="1110768" y="18364"/>
                          <a:pt x="806376" y="20572"/>
                        </a:cubicBezTo>
                        <a:cubicBezTo>
                          <a:pt x="501984" y="22780"/>
                          <a:pt x="339101" y="25194"/>
                          <a:pt x="0" y="20572"/>
                        </a:cubicBezTo>
                        <a:cubicBezTo>
                          <a:pt x="-63" y="14473"/>
                          <a:pt x="221" y="9067"/>
                          <a:pt x="0" y="0"/>
                        </a:cubicBezTo>
                        <a:close/>
                      </a:path>
                      <a:path w="6719803" h="20572" stroke="0" extrusionOk="0">
                        <a:moveTo>
                          <a:pt x="0" y="0"/>
                        </a:moveTo>
                        <a:cubicBezTo>
                          <a:pt x="136980" y="26001"/>
                          <a:pt x="424287" y="-3439"/>
                          <a:pt x="604782" y="0"/>
                        </a:cubicBezTo>
                        <a:cubicBezTo>
                          <a:pt x="785277" y="3439"/>
                          <a:pt x="892260" y="-3178"/>
                          <a:pt x="1075168" y="0"/>
                        </a:cubicBezTo>
                        <a:cubicBezTo>
                          <a:pt x="1258076" y="3178"/>
                          <a:pt x="1603246" y="-7706"/>
                          <a:pt x="1881545" y="0"/>
                        </a:cubicBezTo>
                        <a:cubicBezTo>
                          <a:pt x="2159844" y="7706"/>
                          <a:pt x="2348470" y="15411"/>
                          <a:pt x="2486327" y="0"/>
                        </a:cubicBezTo>
                        <a:cubicBezTo>
                          <a:pt x="2624184" y="-15411"/>
                          <a:pt x="2865246" y="-28448"/>
                          <a:pt x="3091109" y="0"/>
                        </a:cubicBezTo>
                        <a:cubicBezTo>
                          <a:pt x="3316972" y="28448"/>
                          <a:pt x="3498013" y="-36826"/>
                          <a:pt x="3897486" y="0"/>
                        </a:cubicBezTo>
                        <a:cubicBezTo>
                          <a:pt x="4296959" y="36826"/>
                          <a:pt x="4192964" y="-16169"/>
                          <a:pt x="4435070" y="0"/>
                        </a:cubicBezTo>
                        <a:cubicBezTo>
                          <a:pt x="4677176" y="16169"/>
                          <a:pt x="4951746" y="-16659"/>
                          <a:pt x="5241446" y="0"/>
                        </a:cubicBezTo>
                        <a:cubicBezTo>
                          <a:pt x="5531146" y="16659"/>
                          <a:pt x="5661304" y="-33023"/>
                          <a:pt x="6047823" y="0"/>
                        </a:cubicBezTo>
                        <a:cubicBezTo>
                          <a:pt x="6434342" y="33023"/>
                          <a:pt x="6419883" y="-3990"/>
                          <a:pt x="6719803" y="0"/>
                        </a:cubicBezTo>
                        <a:cubicBezTo>
                          <a:pt x="6719784" y="8611"/>
                          <a:pt x="6719512" y="14547"/>
                          <a:pt x="6719803" y="20572"/>
                        </a:cubicBezTo>
                        <a:cubicBezTo>
                          <a:pt x="6548927" y="21243"/>
                          <a:pt x="6201817" y="25744"/>
                          <a:pt x="5980625" y="20572"/>
                        </a:cubicBezTo>
                        <a:cubicBezTo>
                          <a:pt x="5759433" y="15400"/>
                          <a:pt x="5499623" y="48774"/>
                          <a:pt x="5174248" y="20572"/>
                        </a:cubicBezTo>
                        <a:cubicBezTo>
                          <a:pt x="4848873" y="-7630"/>
                          <a:pt x="4652722" y="-19524"/>
                          <a:pt x="4367872" y="20572"/>
                        </a:cubicBezTo>
                        <a:cubicBezTo>
                          <a:pt x="4083022" y="60668"/>
                          <a:pt x="3969552" y="25101"/>
                          <a:pt x="3830288" y="20572"/>
                        </a:cubicBezTo>
                        <a:cubicBezTo>
                          <a:pt x="3691024" y="16043"/>
                          <a:pt x="3412561" y="2838"/>
                          <a:pt x="3158307" y="20572"/>
                        </a:cubicBezTo>
                        <a:cubicBezTo>
                          <a:pt x="2904053" y="38306"/>
                          <a:pt x="2624517" y="-3300"/>
                          <a:pt x="2351931" y="20572"/>
                        </a:cubicBezTo>
                        <a:cubicBezTo>
                          <a:pt x="2079345" y="44444"/>
                          <a:pt x="1865219" y="37309"/>
                          <a:pt x="1679951" y="20572"/>
                        </a:cubicBezTo>
                        <a:cubicBezTo>
                          <a:pt x="1494683" y="3835"/>
                          <a:pt x="1375065" y="12067"/>
                          <a:pt x="1209565" y="20572"/>
                        </a:cubicBezTo>
                        <a:cubicBezTo>
                          <a:pt x="1044065" y="29077"/>
                          <a:pt x="916216" y="28523"/>
                          <a:pt x="671980" y="20572"/>
                        </a:cubicBezTo>
                        <a:cubicBezTo>
                          <a:pt x="427745" y="12621"/>
                          <a:pt x="300769" y="2231"/>
                          <a:pt x="0" y="20572"/>
                        </a:cubicBezTo>
                        <a:cubicBezTo>
                          <a:pt x="8" y="14865"/>
                          <a:pt x="-46" y="58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795" name="Rectangle 3"/>
          <p:cNvSpPr>
            <a:spLocks noGrp="1" noChangeArrowheads="1"/>
          </p:cNvSpPr>
          <p:nvPr>
            <p:ph idx="1"/>
          </p:nvPr>
        </p:nvSpPr>
        <p:spPr>
          <a:xfrm>
            <a:off x="5766552" y="2035277"/>
            <a:ext cx="7001567" cy="6938778"/>
          </a:xfrm>
        </p:spPr>
        <p:txBody>
          <a:bodyPr anchor="ctr">
            <a:normAutofit lnSpcReduction="10000"/>
          </a:bodyPr>
          <a:lstStyle/>
          <a:p>
            <a:pPr marL="342265" indent="-342265" eaLnBrk="1" hangingPunct="1">
              <a:buFont typeface="Arial" panose="020B0604020202020204" pitchFamily="34" charset="0"/>
              <a:buChar char="•"/>
            </a:pPr>
            <a:r>
              <a:rPr lang="en-US" sz="4000">
                <a:latin typeface="Franklin Gothic Book"/>
                <a:ea typeface="Roboto"/>
              </a:rPr>
              <a:t>Any facility that has a chemical or product that requires an SDS.</a:t>
            </a:r>
            <a:endParaRPr lang="en-US">
              <a:latin typeface="Franklin Gothic Book"/>
              <a:ea typeface="Roboto"/>
            </a:endParaRPr>
          </a:p>
          <a:p>
            <a:pPr marL="342265" indent="-342265" eaLnBrk="1" hangingPunct="1"/>
            <a:endParaRPr lang="en-US" sz="4000"/>
          </a:p>
          <a:p>
            <a:pPr marL="342265" indent="-342265" eaLnBrk="1" hangingPunct="1">
              <a:buFont typeface="Wingdings" pitchFamily="2" charset="2"/>
              <a:buNone/>
            </a:pPr>
            <a:r>
              <a:rPr lang="en-US" sz="4000" b="1">
                <a:latin typeface="Franklin Gothic Book"/>
                <a:ea typeface="Roboto"/>
              </a:rPr>
              <a:t>AND</a:t>
            </a:r>
          </a:p>
          <a:p>
            <a:pPr marL="342265" indent="-342265" eaLnBrk="1" hangingPunct="1">
              <a:buFont typeface="Wingdings" pitchFamily="2" charset="2"/>
              <a:buChar char="ü"/>
            </a:pPr>
            <a:endParaRPr lang="en-US" sz="4000" b="1" i="1"/>
          </a:p>
          <a:p>
            <a:pPr marL="342265" indent="-342265">
              <a:buFont typeface="Arial" panose="020B0604020202020204" pitchFamily="34" charset="0"/>
              <a:buChar char="•"/>
            </a:pPr>
            <a:r>
              <a:rPr lang="en-US" sz="4000">
                <a:latin typeface="Franklin Gothic Book"/>
                <a:ea typeface="Roboto"/>
              </a:rPr>
              <a:t>The hazardous substance meets or exceeds the reportable threshold at any time. </a:t>
            </a:r>
            <a:endParaRPr lang="en-US" sz="4000"/>
          </a:p>
          <a:p>
            <a:pPr marL="1028065" lvl="1" indent="-342265">
              <a:buFont typeface="Arial" panose="020B0604020202020204" pitchFamily="34" charset="0"/>
              <a:buChar char="•"/>
            </a:pPr>
            <a:r>
              <a:rPr lang="en-US" sz="3450">
                <a:latin typeface="Franklin Gothic Book"/>
                <a:ea typeface="Roboto"/>
              </a:rPr>
              <a:t>10,000 pounds.</a:t>
            </a:r>
            <a:endParaRPr lang="en-US" sz="3450"/>
          </a:p>
          <a:p>
            <a:pPr marL="1028065" lvl="1" indent="-342265">
              <a:buFont typeface="Arial" panose="020B0604020202020204" pitchFamily="34" charset="0"/>
              <a:buChar char="•"/>
            </a:pPr>
            <a:r>
              <a:rPr lang="en-US" sz="3450">
                <a:latin typeface="Franklin Gothic Book"/>
                <a:ea typeface="Roboto"/>
              </a:rPr>
              <a:t>EHS have lower thresholds.</a:t>
            </a:r>
            <a:endParaRPr lang="en-US" sz="3450"/>
          </a:p>
          <a:p>
            <a:pPr marL="0" indent="0">
              <a:buNone/>
            </a:pPr>
            <a:endParaRPr lang="en-US" sz="4000"/>
          </a:p>
          <a:p>
            <a:pPr marL="0" indent="0">
              <a:buNone/>
            </a:pPr>
            <a:endParaRPr lang="en-US" sz="2900"/>
          </a:p>
        </p:txBody>
      </p:sp>
      <p:sp>
        <p:nvSpPr>
          <p:cNvPr id="3" name="TextBox 2">
            <a:extLst>
              <a:ext uri="{FF2B5EF4-FFF2-40B4-BE49-F238E27FC236}">
                <a16:creationId xmlns:a16="http://schemas.microsoft.com/office/drawing/2014/main" id="{08C3C2A8-9428-2B41-7670-9A309FA622F6}"/>
              </a:ext>
            </a:extLst>
          </p:cNvPr>
          <p:cNvSpPr txBox="1"/>
          <p:nvPr/>
        </p:nvSpPr>
        <p:spPr>
          <a:xfrm>
            <a:off x="942867" y="9537947"/>
            <a:ext cx="10468010" cy="400110"/>
          </a:xfrm>
          <a:prstGeom prst="rect">
            <a:avLst/>
          </a:prstGeom>
          <a:noFill/>
        </p:spPr>
        <p:txBody>
          <a:bodyPr wrap="square" lIns="91440" tIns="45720" rIns="91440" bIns="45720" anchor="t">
            <a:spAutoFit/>
          </a:bodyPr>
          <a:lstStyle/>
          <a:p>
            <a:pPr>
              <a:defRPr/>
            </a:pPr>
            <a:r>
              <a:rPr lang="en-US" sz="2000" u="sng">
                <a:solidFill>
                  <a:srgbClr val="0563C1"/>
                </a:solidFill>
                <a:latin typeface="游ゴシック"/>
                <a:ea typeface="游ゴシック"/>
                <a:cs typeface="Calibri"/>
                <a:hlinkClick r:id="rId3"/>
              </a:rPr>
              <a:t>https://www.osha.gov/laws-regs/regulations/standardnumber/1910/1910.1200</a:t>
            </a:r>
            <a:endParaRPr lang="en-US" sz="2000"/>
          </a:p>
        </p:txBody>
      </p:sp>
      <p:sp>
        <p:nvSpPr>
          <p:cNvPr id="33796" name="Slide Number Placeholder 5"/>
          <p:cNvSpPr>
            <a:spLocks noGrp="1"/>
          </p:cNvSpPr>
          <p:nvPr>
            <p:ph type="sldNum" sz="quarter" idx="12"/>
          </p:nvPr>
        </p:nvSpPr>
        <p:spPr>
          <a:xfrm>
            <a:off x="9685803" y="9533053"/>
            <a:ext cx="3085743" cy="547603"/>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BC5F2D1E-0325-4EF6-8070-6323EBE85ABB}"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21</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AD1028-6CCD-4260-AF0F-18ADFE682874}"/>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33D609BE-B3CE-4353-AC3A-7A7BB6C94AF3}" type="slidenum">
              <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0" fontAlgn="base" latinLnBrk="0" hangingPunct="0">
                <a:lnSpc>
                  <a:spcPct val="100000"/>
                </a:lnSpc>
                <a:spcBef>
                  <a:spcPct val="0"/>
                </a:spcBef>
                <a:spcAft>
                  <a:spcPct val="0"/>
                </a:spcAft>
                <a:buClrTx/>
                <a:buSzTx/>
                <a:buFontTx/>
                <a:buNone/>
                <a:tabLst/>
                <a:defRPr/>
              </a:pPr>
              <a:t>22</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A9A6A798-542F-7DF3-7499-6D78FAB401C1}"/>
              </a:ext>
            </a:extLst>
          </p:cNvPr>
          <p:cNvPicPr>
            <a:picLocks noChangeAspect="1"/>
          </p:cNvPicPr>
          <p:nvPr/>
        </p:nvPicPr>
        <p:blipFill>
          <a:blip r:embed="rId3"/>
          <a:stretch>
            <a:fillRect/>
          </a:stretch>
        </p:blipFill>
        <p:spPr>
          <a:xfrm>
            <a:off x="3658696" y="708348"/>
            <a:ext cx="6434880" cy="8792843"/>
          </a:xfrm>
          <a:prstGeom prst="rect">
            <a:avLst/>
          </a:prstGeom>
        </p:spPr>
      </p:pic>
      <p:sp>
        <p:nvSpPr>
          <p:cNvPr id="5" name="TextBox 4">
            <a:extLst>
              <a:ext uri="{FF2B5EF4-FFF2-40B4-BE49-F238E27FC236}">
                <a16:creationId xmlns:a16="http://schemas.microsoft.com/office/drawing/2014/main" id="{8F65017A-7FFD-E677-47F4-A425A36DBCBE}"/>
              </a:ext>
            </a:extLst>
          </p:cNvPr>
          <p:cNvSpPr txBox="1"/>
          <p:nvPr/>
        </p:nvSpPr>
        <p:spPr>
          <a:xfrm>
            <a:off x="383897" y="9719871"/>
            <a:ext cx="78300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游ゴシック"/>
              </a:rPr>
              <a:t>https://www.epa.gov/epcra/consolidated-list-lists</a:t>
            </a:r>
            <a:endParaRPr lang="en-US">
              <a:solidFill>
                <a:srgbClr val="FFFFFF"/>
              </a:solidFill>
            </a:endParaRPr>
          </a:p>
        </p:txBody>
      </p:sp>
    </p:spTree>
    <p:extLst>
      <p:ext uri="{BB962C8B-B14F-4D97-AF65-F5344CB8AC3E}">
        <p14:creationId xmlns:p14="http://schemas.microsoft.com/office/powerpoint/2010/main" val="4064513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942866" y="547605"/>
            <a:ext cx="12137073" cy="2024318"/>
          </a:xfrm>
        </p:spPr>
        <p:txBody>
          <a:bodyPr>
            <a:normAutofit fontScale="90000"/>
          </a:bodyPr>
          <a:lstStyle/>
          <a:p>
            <a:r>
              <a:rPr lang="en-US">
                <a:latin typeface="Franklin Gothic Medium"/>
                <a:ea typeface="Roboto Medium"/>
              </a:rPr>
              <a:t>EPA’s “List of Lists”</a:t>
            </a:r>
            <a:br>
              <a:rPr lang="en-US"/>
            </a:br>
            <a:r>
              <a:rPr lang="en-US">
                <a:latin typeface="Franklin Gothic Medium"/>
                <a:ea typeface="Roboto Medium"/>
              </a:rPr>
              <a:t>How to identify EHS Chemicals under Section 302</a:t>
            </a:r>
          </a:p>
        </p:txBody>
      </p:sp>
      <p:pic>
        <p:nvPicPr>
          <p:cNvPr id="6" name="Content Placeholder 5" descr="Screen shot of EPA's List of Lists">
            <a:extLst>
              <a:ext uri="{FF2B5EF4-FFF2-40B4-BE49-F238E27FC236}">
                <a16:creationId xmlns:a16="http://schemas.microsoft.com/office/drawing/2014/main" id="{02685E36-51F2-6BC8-3373-FFC788958BC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3148"/>
          <a:stretch/>
        </p:blipFill>
        <p:spPr>
          <a:xfrm>
            <a:off x="1548690" y="2738438"/>
            <a:ext cx="10617032" cy="5668143"/>
          </a:xfrm>
          <a:prstGeom prst="rect">
            <a:avLst/>
          </a:prstGeom>
          <a:ln>
            <a:noFill/>
          </a:ln>
          <a:effectLst>
            <a:outerShdw blurRad="190500" algn="tl" rotWithShape="0">
              <a:srgbClr val="000000">
                <a:alpha val="70000"/>
              </a:srgbClr>
            </a:outerShdw>
          </a:effectLst>
        </p:spPr>
      </p:pic>
      <p:sp>
        <p:nvSpPr>
          <p:cNvPr id="7" name="Oval 6">
            <a:extLst>
              <a:ext uri="{FF2B5EF4-FFF2-40B4-BE49-F238E27FC236}">
                <a16:creationId xmlns:a16="http://schemas.microsoft.com/office/drawing/2014/main" id="{7E630A11-B23A-A5EE-466A-174FF22CDDEE}"/>
              </a:ext>
              <a:ext uri="{C183D7F6-B498-43B3-948B-1728B52AA6E4}">
                <adec:decorative xmlns:adec="http://schemas.microsoft.com/office/drawing/2017/decorative" val="1"/>
              </a:ext>
            </a:extLst>
          </p:cNvPr>
          <p:cNvSpPr/>
          <p:nvPr/>
        </p:nvSpPr>
        <p:spPr>
          <a:xfrm>
            <a:off x="6426200" y="3632200"/>
            <a:ext cx="1930400" cy="977900"/>
          </a:xfrm>
          <a:prstGeom prst="ellipse">
            <a:avLst/>
          </a:prstGeom>
          <a:noFill/>
          <a:ln w="57150">
            <a:solidFill>
              <a:srgbClr val="861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3F5F355-FACF-48BD-2390-F2325DFDAD89}"/>
              </a:ext>
            </a:extLst>
          </p:cNvPr>
          <p:cNvSpPr txBox="1"/>
          <p:nvPr/>
        </p:nvSpPr>
        <p:spPr>
          <a:xfrm>
            <a:off x="1405929" y="8684492"/>
            <a:ext cx="12147701" cy="1631216"/>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Franklin Gothic Book"/>
              </a:rPr>
              <a:t>TPQ = threshold planning quantity</a:t>
            </a:r>
            <a:endParaRPr lang="en-US" sz="2800" b="0" i="0" u="none" strike="noStrike" kern="1200" cap="none" spc="0" normalizeH="0" baseline="0" noProof="0">
              <a:ln>
                <a:noFill/>
              </a:ln>
              <a:solidFill>
                <a:prstClr val="black"/>
              </a:solidFill>
              <a:effectLst/>
              <a:uLnTx/>
              <a:uFillTx/>
              <a:latin typeface="Franklin Gothic Book"/>
            </a:endParaRPr>
          </a:p>
          <a:p>
            <a:pPr>
              <a:defRPr/>
            </a:pPr>
            <a:endParaRPr lang="en-US">
              <a:solidFill>
                <a:prstClr val="black"/>
              </a:solidFill>
              <a:latin typeface="Franklin Gothic Book"/>
            </a:endParaRPr>
          </a:p>
          <a:p>
            <a:pPr marL="0" marR="0" lvl="0" indent="0" algn="l" defTabSz="457200">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Franklin Gothic Book"/>
                <a:hlinkClick r:id="rId4">
                  <a:extLst>
                    <a:ext uri="{A12FA001-AC4F-418D-AE19-62706E023703}">
                      <ahyp:hlinkClr xmlns:ahyp="http://schemas.microsoft.com/office/drawing/2018/hyperlinkcolor" val="tx"/>
                    </a:ext>
                  </a:extLst>
                </a:hlinkClick>
              </a:rPr>
              <a:t>www.epa.gov/epcra/consolidated-list-lists</a:t>
            </a:r>
            <a:endParaRPr lang="en-US" b="0" i="0" u="none" strike="noStrike" kern="1200" cap="none" spc="0" normalizeH="0" baseline="0" noProof="0">
              <a:ln>
                <a:noFill/>
              </a:ln>
              <a:solidFill>
                <a:prstClr val="black"/>
              </a:solidFill>
              <a:effectLst/>
              <a:uLnTx/>
              <a:uFillTx/>
              <a:latin typeface="Franklin Gothic Book"/>
            </a:endParaRPr>
          </a:p>
          <a:p>
            <a:pPr>
              <a:defRPr/>
            </a:pPr>
            <a:r>
              <a:rPr kumimoji="0" lang="en-US" b="0" i="0" u="none" strike="noStrike" kern="1200" cap="none" spc="0" normalizeH="0" baseline="0" noProof="0">
                <a:ln>
                  <a:noFill/>
                </a:ln>
                <a:solidFill>
                  <a:prstClr val="black"/>
                </a:solidFill>
                <a:effectLst/>
                <a:uLnTx/>
                <a:uFillTx/>
                <a:latin typeface="Franklin Gothic Book"/>
                <a:hlinkClick r:id="rId5">
                  <a:extLst>
                    <a:ext uri="{A12FA001-AC4F-418D-AE19-62706E023703}">
                      <ahyp:hlinkClr xmlns:ahyp="http://schemas.microsoft.com/office/drawing/2018/hyperlinkcolor" val="tx"/>
                    </a:ext>
                  </a:extLst>
                </a:hlinkClick>
              </a:rPr>
              <a:t>www.ecfr.gov/current/title-40/chapter-I/subchapter-J/part-355/appendix-Appendix%20A%20to%20Part%20355</a:t>
            </a:r>
            <a:r>
              <a:rPr lang="en-US">
                <a:solidFill>
                  <a:prstClr val="black"/>
                </a:solidFill>
                <a:latin typeface="Franklin Gothic Book"/>
              </a:rPr>
              <a:t>  </a:t>
            </a:r>
            <a:endParaRPr lang="en-US" b="0" i="0" u="none" strike="noStrike" kern="1200" cap="none" spc="0" normalizeH="0" baseline="0" noProof="0">
              <a:ln>
                <a:noFill/>
              </a:ln>
              <a:solidFill>
                <a:prstClr val="black"/>
              </a:solidFill>
              <a:effectLst/>
              <a:uLnTx/>
              <a:uFillTx/>
              <a:latin typeface="Franklin Gothic Book" panose="020B05030201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endParaRPr>
          </a:p>
        </p:txBody>
      </p:sp>
      <p:sp>
        <p:nvSpPr>
          <p:cNvPr id="136196" name="Slide Number Placeholder 5"/>
          <p:cNvSpPr txBox="1">
            <a:spLocks noGrp="1"/>
          </p:cNvSpPr>
          <p:nvPr/>
        </p:nvSpPr>
        <p:spPr bwMode="auto">
          <a:xfrm>
            <a:off x="10171394" y="9371153"/>
            <a:ext cx="2857059" cy="685694"/>
          </a:xfrm>
          <a:prstGeom prst="rect">
            <a:avLst/>
          </a:prstGeom>
          <a:noFill/>
          <a:ln w="9525">
            <a:noFill/>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827DB-2333-4531-A45C-9D928DA07649}" type="slidenum">
              <a:rPr kumimoji="0" lang="en-US" sz="1500" b="0" i="0" u="none" strike="noStrike" kern="1200" cap="none" spc="0" normalizeH="0" baseline="0" noProof="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5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Slide Number Placeholder 1">
            <a:extLst>
              <a:ext uri="{FF2B5EF4-FFF2-40B4-BE49-F238E27FC236}">
                <a16:creationId xmlns:a16="http://schemas.microsoft.com/office/drawing/2014/main" id="{13E67BAA-20CE-9E4B-21FF-1A4D95D9CB1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65300D-5599-4468-BF5D-B13C6AAEC98A}" type="slidenum">
              <a:rPr kumimoji="1" lang="ja-JP" altLang="en-US" sz="18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8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64" y="0"/>
            <a:ext cx="13552652" cy="2496821"/>
          </a:xfrm>
        </p:spPr>
        <p:txBody>
          <a:bodyPr>
            <a:normAutofit/>
          </a:bodyPr>
          <a:lstStyle/>
          <a:p>
            <a:pPr algn="ctr" eaLnBrk="1" hangingPunct="1"/>
            <a:r>
              <a:rPr lang="en-US" sz="6599"/>
              <a:t>Exemptions</a:t>
            </a:r>
            <a:endParaRPr lang="en-US" sz="6599">
              <a:solidFill>
                <a:schemeClr val="tx2">
                  <a:lumMod val="50000"/>
                </a:schemeClr>
              </a:solidFill>
            </a:endParaRPr>
          </a:p>
        </p:txBody>
      </p:sp>
      <p:sp>
        <p:nvSpPr>
          <p:cNvPr id="36867" name="Rectangle 3"/>
          <p:cNvSpPr>
            <a:spLocks noGrp="1" noChangeArrowheads="1"/>
          </p:cNvSpPr>
          <p:nvPr>
            <p:ph idx="1"/>
          </p:nvPr>
        </p:nvSpPr>
        <p:spPr>
          <a:xfrm>
            <a:off x="475117" y="2827345"/>
            <a:ext cx="11656801" cy="5840724"/>
          </a:xfrm>
        </p:spPr>
        <p:txBody>
          <a:bodyPr>
            <a:normAutofit/>
          </a:bodyPr>
          <a:lstStyle/>
          <a:p>
            <a:pPr eaLnBrk="1" hangingPunct="1">
              <a:buFont typeface="Arial" panose="020B0604020202020204" pitchFamily="34" charset="0"/>
              <a:buChar char="•"/>
            </a:pPr>
            <a:r>
              <a:rPr lang="en-US" sz="4799"/>
              <a:t>Solid objects, no exposure </a:t>
            </a:r>
          </a:p>
          <a:p>
            <a:pPr marL="0" indent="0" eaLnBrk="1" hangingPunct="1">
              <a:buNone/>
            </a:pPr>
            <a:r>
              <a:rPr lang="en-US" sz="4799"/>
              <a:t>   with regular use.</a:t>
            </a:r>
          </a:p>
          <a:p>
            <a:pPr eaLnBrk="1" hangingPunct="1">
              <a:buFont typeface="Arial" panose="020B0604020202020204" pitchFamily="34" charset="0"/>
              <a:buChar char="•"/>
            </a:pPr>
            <a:endParaRPr lang="en-US" sz="4799"/>
          </a:p>
          <a:p>
            <a:pPr eaLnBrk="1" hangingPunct="1">
              <a:buFont typeface="Arial" panose="020B0604020202020204" pitchFamily="34" charset="0"/>
              <a:buChar char="•"/>
            </a:pPr>
            <a:r>
              <a:rPr lang="en-US" sz="4799"/>
              <a:t>Substances regulated by the FDA.</a:t>
            </a:r>
          </a:p>
          <a:p>
            <a:pPr eaLnBrk="1" hangingPunct="1">
              <a:buFont typeface="Arial" panose="020B0604020202020204" pitchFamily="34" charset="0"/>
              <a:buChar char="•"/>
            </a:pPr>
            <a:endParaRPr lang="en-US" sz="4799"/>
          </a:p>
          <a:p>
            <a:pPr eaLnBrk="1" hangingPunct="1">
              <a:buNone/>
            </a:pPr>
            <a:endParaRPr lang="en-US" sz="4799"/>
          </a:p>
        </p:txBody>
      </p:sp>
      <p:sp>
        <p:nvSpPr>
          <p:cNvPr id="4" name="TextBox 3">
            <a:extLst>
              <a:ext uri="{FF2B5EF4-FFF2-40B4-BE49-F238E27FC236}">
                <a16:creationId xmlns:a16="http://schemas.microsoft.com/office/drawing/2014/main" id="{C604C5F6-0533-6A0F-E5BB-EC18B2CAF736}"/>
              </a:ext>
            </a:extLst>
          </p:cNvPr>
          <p:cNvSpPr txBox="1"/>
          <p:nvPr/>
        </p:nvSpPr>
        <p:spPr>
          <a:xfrm>
            <a:off x="942866" y="9660341"/>
            <a:ext cx="935150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hlinkClick r:id="rId3"/>
              </a:rPr>
              <a:t>https://www.epa.gov/epcra/are-there-any-exemptions-under-sections-311-and-312</a:t>
            </a: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 </a:t>
            </a:r>
          </a:p>
        </p:txBody>
      </p:sp>
      <p:pic>
        <p:nvPicPr>
          <p:cNvPr id="3" name="Picture 2">
            <a:extLst>
              <a:ext uri="{FF2B5EF4-FFF2-40B4-BE49-F238E27FC236}">
                <a16:creationId xmlns:a16="http://schemas.microsoft.com/office/drawing/2014/main" id="{5FA085B6-0FA0-32F7-C458-552AD7EFD3E1}"/>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8952" t="10312" r="19175" b="9054"/>
          <a:stretch/>
        </p:blipFill>
        <p:spPr>
          <a:xfrm>
            <a:off x="8134107" y="2192273"/>
            <a:ext cx="4508967" cy="3227064"/>
          </a:xfrm>
          <a:prstGeom prst="rect">
            <a:avLst/>
          </a:prstGeom>
        </p:spPr>
      </p:pic>
      <p:pic>
        <p:nvPicPr>
          <p:cNvPr id="6" name="Picture 5">
            <a:extLst>
              <a:ext uri="{FF2B5EF4-FFF2-40B4-BE49-F238E27FC236}">
                <a16:creationId xmlns:a16="http://schemas.microsoft.com/office/drawing/2014/main" id="{35426A64-B1EE-DE4C-423C-251A4A68ECB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866" y="6702232"/>
            <a:ext cx="3590126" cy="2692594"/>
          </a:xfrm>
          <a:prstGeom prst="rect">
            <a:avLst/>
          </a:prstGeom>
        </p:spPr>
      </p:pic>
      <p:pic>
        <p:nvPicPr>
          <p:cNvPr id="9" name="Content Placeholder 10" descr="Red lipstick in a black tube">
            <a:extLst>
              <a:ext uri="{FF2B5EF4-FFF2-40B4-BE49-F238E27FC236}">
                <a16:creationId xmlns:a16="http://schemas.microsoft.com/office/drawing/2014/main" id="{88D23B17-00BA-ECF5-79D0-EC499CECB238}"/>
              </a:ext>
            </a:extLst>
          </p:cNvPr>
          <p:cNvPicPr>
            <a:picLocks noChangeAspect="1"/>
          </p:cNvPicPr>
          <p:nvPr/>
        </p:nvPicPr>
        <p:blipFill rotWithShape="1">
          <a:blip r:embed="rId6">
            <a:extLst>
              <a:ext uri="{28A0092B-C50C-407E-A947-70E740481C1C}">
                <a14:useLocalDpi xmlns:a14="http://schemas.microsoft.com/office/drawing/2010/main" val="0"/>
              </a:ext>
            </a:extLst>
          </a:blip>
          <a:srcRect l="17104"/>
          <a:stretch/>
        </p:blipFill>
        <p:spPr>
          <a:xfrm>
            <a:off x="9685804" y="5749862"/>
            <a:ext cx="2158258" cy="4330798"/>
          </a:xfrm>
          <a:prstGeom prst="rect">
            <a:avLst/>
          </a:prstGeom>
        </p:spPr>
      </p:pic>
      <p:pic>
        <p:nvPicPr>
          <p:cNvPr id="13" name="Picture 12">
            <a:extLst>
              <a:ext uri="{FF2B5EF4-FFF2-40B4-BE49-F238E27FC236}">
                <a16:creationId xmlns:a16="http://schemas.microsoft.com/office/drawing/2014/main" id="{A09903E6-BCB4-22AB-3487-0A01E8EEAF90}"/>
              </a:ext>
              <a:ext uri="{C183D7F6-B498-43B3-948B-1728B52AA6E4}">
                <adec:decorative xmlns:adec="http://schemas.microsoft.com/office/drawing/2017/decorative" val="1"/>
              </a:ext>
            </a:extLst>
          </p:cNvPr>
          <p:cNvPicPr>
            <a:picLocks noChangeAspect="1"/>
          </p:cNvPicPr>
          <p:nvPr/>
        </p:nvPicPr>
        <p:blipFill rotWithShape="1">
          <a:blip r:embed="rId7"/>
          <a:srcRect l="2689" r="49511" b="3376"/>
          <a:stretch/>
        </p:blipFill>
        <p:spPr>
          <a:xfrm>
            <a:off x="5797670" y="6352211"/>
            <a:ext cx="1957839" cy="3300702"/>
          </a:xfrm>
          <a:prstGeom prst="rect">
            <a:avLst/>
          </a:prstGeom>
        </p:spPr>
      </p:pic>
      <p:sp>
        <p:nvSpPr>
          <p:cNvPr id="36868" name="Slide Number Placeholder 5"/>
          <p:cNvSpPr>
            <a:spLocks noGrp="1"/>
          </p:cNvSpPr>
          <p:nvPr>
            <p:ph type="sldNum" sz="quarter" idx="12"/>
          </p:nvPr>
        </p:nvSpPr>
        <p:spPr>
          <a:noFill/>
        </p:spPr>
        <p:txBody>
          <a:bodyPr>
            <a:norm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56C47A-4EC2-4805-8243-4CC1AE5B5709}"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264" y="0"/>
            <a:ext cx="13552652" cy="2412375"/>
          </a:xfrm>
        </p:spPr>
        <p:txBody>
          <a:bodyPr>
            <a:normAutofit/>
          </a:bodyPr>
          <a:lstStyle/>
          <a:p>
            <a:pPr algn="ctr" eaLnBrk="1" hangingPunct="1"/>
            <a:r>
              <a:rPr lang="en-US" sz="6550">
                <a:latin typeface="Franklin Gothic Medium"/>
                <a:ea typeface="Roboto Medium"/>
              </a:rPr>
              <a:t>Additional Exemptions</a:t>
            </a:r>
            <a:endParaRPr lang="en-US" sz="6550">
              <a:solidFill>
                <a:schemeClr val="tx2">
                  <a:lumMod val="50000"/>
                </a:schemeClr>
              </a:solidFill>
              <a:latin typeface="Franklin Gothic Medium"/>
              <a:ea typeface="Roboto Medium"/>
            </a:endParaRPr>
          </a:p>
        </p:txBody>
      </p:sp>
      <p:sp>
        <p:nvSpPr>
          <p:cNvPr id="37891" name="Rectangle 3"/>
          <p:cNvSpPr>
            <a:spLocks noGrp="1" noChangeArrowheads="1"/>
          </p:cNvSpPr>
          <p:nvPr>
            <p:ph sz="half" idx="1"/>
          </p:nvPr>
        </p:nvSpPr>
        <p:spPr>
          <a:xfrm>
            <a:off x="685959" y="2742776"/>
            <a:ext cx="13028189" cy="1742806"/>
          </a:xfrm>
        </p:spPr>
        <p:txBody>
          <a:bodyPr>
            <a:noAutofit/>
          </a:bodyPr>
          <a:lstStyle/>
          <a:p>
            <a:pPr eaLnBrk="1" hangingPunct="1">
              <a:buFont typeface="Arial" panose="020B0604020202020204" pitchFamily="34" charset="0"/>
              <a:buChar char="•"/>
            </a:pPr>
            <a:r>
              <a:rPr lang="en-US" sz="4799">
                <a:solidFill>
                  <a:schemeClr val="tx2">
                    <a:lumMod val="25000"/>
                  </a:schemeClr>
                </a:solidFill>
              </a:rPr>
              <a:t>Used in routine agricultural operations.</a:t>
            </a:r>
          </a:p>
          <a:p>
            <a:pPr eaLnBrk="1" hangingPunct="1">
              <a:buFont typeface="Arial" panose="020B0604020202020204" pitchFamily="34" charset="0"/>
              <a:buChar char="•"/>
            </a:pPr>
            <a:r>
              <a:rPr lang="en-US" sz="4799">
                <a:solidFill>
                  <a:schemeClr val="tx2">
                    <a:lumMod val="25000"/>
                  </a:schemeClr>
                </a:solidFill>
              </a:rPr>
              <a:t>Fertilizer for sale to ultimate customer.</a:t>
            </a:r>
          </a:p>
        </p:txBody>
      </p:sp>
      <p:sp>
        <p:nvSpPr>
          <p:cNvPr id="3" name="TextBox 2">
            <a:extLst>
              <a:ext uri="{FF2B5EF4-FFF2-40B4-BE49-F238E27FC236}">
                <a16:creationId xmlns:a16="http://schemas.microsoft.com/office/drawing/2014/main" id="{7ED937B6-EF04-84EB-42AD-8BD0FCB0729B}"/>
              </a:ext>
            </a:extLst>
          </p:cNvPr>
          <p:cNvSpPr txBox="1"/>
          <p:nvPr/>
        </p:nvSpPr>
        <p:spPr>
          <a:xfrm>
            <a:off x="685959" y="9622191"/>
            <a:ext cx="910078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hlinkClick r:id="rId3"/>
              </a:rPr>
              <a:t>https://www.epa.gov/epcra/are-there-any-exemptions-under-sections-311-and-312</a:t>
            </a: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 </a:t>
            </a:r>
          </a:p>
        </p:txBody>
      </p:sp>
      <p:pic>
        <p:nvPicPr>
          <p:cNvPr id="37892" name="Content Placeholder 13">
            <a:extLst>
              <a:ext uri="{C183D7F6-B498-43B3-948B-1728B52AA6E4}">
                <adec:decorative xmlns:adec="http://schemas.microsoft.com/office/drawing/2017/decorative" val="1"/>
              </a:ext>
            </a:extLst>
          </p:cNvPr>
          <p:cNvPicPr>
            <a:picLocks noGrp="1" noChangeAspect="1"/>
          </p:cNvPicPr>
          <p:nvPr>
            <p:ph sz="half" idx="2"/>
          </p:nvPr>
        </p:nvPicPr>
        <p:blipFill>
          <a:blip r:embed="rId4" cstate="print"/>
          <a:srcRect/>
          <a:stretch>
            <a:fillRect/>
          </a:stretch>
        </p:blipFill>
        <p:spPr>
          <a:xfrm>
            <a:off x="2421941" y="4599866"/>
            <a:ext cx="8159284" cy="4818906"/>
          </a:xfrm>
        </p:spPr>
      </p:pic>
      <p:sp>
        <p:nvSpPr>
          <p:cNvPr id="37893" name="Slide Number Placeholder 5"/>
          <p:cNvSpPr>
            <a:spLocks noGrp="1"/>
          </p:cNvSpPr>
          <p:nvPr>
            <p:ph type="sldNum" sz="quarter" idx="12"/>
          </p:nvPr>
        </p:nvSpPr>
        <p:spPr>
          <a:noFill/>
        </p:spPr>
        <p:txBody>
          <a:bodyPr>
            <a:norm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1741F9-626B-4F03-81F4-3EE1E9DC626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p:txBody>
          <a:bodyPr>
            <a:normAutofit/>
          </a:bodyPr>
          <a:lstStyle/>
          <a:p>
            <a:pPr algn="ctr" eaLnBrk="1" hangingPunct="1"/>
            <a:r>
              <a:rPr lang="en-US" sz="6599"/>
              <a:t>Additional Exemptions</a:t>
            </a:r>
            <a:endParaRPr lang="en-US" sz="6599">
              <a:solidFill>
                <a:schemeClr val="tx2">
                  <a:lumMod val="50000"/>
                </a:schemeClr>
              </a:solidFill>
            </a:endParaRPr>
          </a:p>
        </p:txBody>
      </p:sp>
      <p:sp>
        <p:nvSpPr>
          <p:cNvPr id="38915" name="Rectangle 3"/>
          <p:cNvSpPr>
            <a:spLocks noGrp="1" noChangeArrowheads="1"/>
          </p:cNvSpPr>
          <p:nvPr>
            <p:ph sz="half" idx="1"/>
          </p:nvPr>
        </p:nvSpPr>
        <p:spPr/>
        <p:txBody>
          <a:bodyPr/>
          <a:lstStyle/>
          <a:p>
            <a:pPr eaLnBrk="1" hangingPunct="1">
              <a:lnSpc>
                <a:spcPct val="90000"/>
              </a:lnSpc>
              <a:buFont typeface="Arial" panose="020B0604020202020204" pitchFamily="34" charset="0"/>
              <a:buChar char="•"/>
            </a:pPr>
            <a:r>
              <a:rPr lang="en-US"/>
              <a:t>Packaged for distribution and use by general public.</a:t>
            </a:r>
          </a:p>
          <a:p>
            <a:pPr eaLnBrk="1" hangingPunct="1">
              <a:lnSpc>
                <a:spcPct val="90000"/>
              </a:lnSpc>
              <a:buFont typeface="Arial" panose="020B0604020202020204" pitchFamily="34" charset="0"/>
              <a:buChar char="•"/>
            </a:pPr>
            <a:endParaRPr lang="en-US"/>
          </a:p>
          <a:p>
            <a:pPr>
              <a:lnSpc>
                <a:spcPct val="90000"/>
              </a:lnSpc>
              <a:buFont typeface="Arial" panose="020B0604020202020204" pitchFamily="34" charset="0"/>
              <a:buChar char="•"/>
            </a:pPr>
            <a:r>
              <a:rPr lang="en-US"/>
              <a:t>Used in research lab, hospital, or medical facility under direct supervision of a “technically qualified individual.”</a:t>
            </a:r>
          </a:p>
          <a:p>
            <a:pPr eaLnBrk="1" hangingPunct="1">
              <a:lnSpc>
                <a:spcPct val="90000"/>
              </a:lnSpc>
              <a:buFont typeface="Wingdings" pitchFamily="2" charset="2"/>
              <a:buNone/>
            </a:pPr>
            <a:endParaRPr lang="en-US"/>
          </a:p>
        </p:txBody>
      </p:sp>
      <p:sp>
        <p:nvSpPr>
          <p:cNvPr id="4" name="TextBox 3">
            <a:extLst>
              <a:ext uri="{FF2B5EF4-FFF2-40B4-BE49-F238E27FC236}">
                <a16:creationId xmlns:a16="http://schemas.microsoft.com/office/drawing/2014/main" id="{28385080-9DA4-F928-325D-A8401A17BCCA}"/>
              </a:ext>
            </a:extLst>
          </p:cNvPr>
          <p:cNvSpPr txBox="1"/>
          <p:nvPr/>
        </p:nvSpPr>
        <p:spPr>
          <a:xfrm>
            <a:off x="942866" y="9533056"/>
            <a:ext cx="874293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hlinkClick r:id="rId3"/>
              </a:rPr>
              <a:t>https://www.epa.gov/epcra/are-there-any-exemptions-under-sections-311-and-312</a:t>
            </a: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 </a:t>
            </a:r>
          </a:p>
        </p:txBody>
      </p:sp>
      <p:pic>
        <p:nvPicPr>
          <p:cNvPr id="3" name="Picture 2">
            <a:extLst>
              <a:ext uri="{FF2B5EF4-FFF2-40B4-BE49-F238E27FC236}">
                <a16:creationId xmlns:a16="http://schemas.microsoft.com/office/drawing/2014/main" id="{8CC259DC-A761-F23B-0AE5-C71B88554D91}"/>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42922" y="2535642"/>
            <a:ext cx="5829299" cy="2708601"/>
          </a:xfrm>
          <a:prstGeom prst="rect">
            <a:avLst/>
          </a:prstGeom>
        </p:spPr>
      </p:pic>
      <p:pic>
        <p:nvPicPr>
          <p:cNvPr id="35" name="Content Placeholder 34" descr="Close up of beakers with solutions on a shelf in a lab">
            <a:extLst>
              <a:ext uri="{FF2B5EF4-FFF2-40B4-BE49-F238E27FC236}">
                <a16:creationId xmlns:a16="http://schemas.microsoft.com/office/drawing/2014/main" id="{52F6E0F7-35B2-0F6C-3F03-27A51DCD86B0}"/>
              </a:ext>
            </a:extLst>
          </p:cNvPr>
          <p:cNvPicPr>
            <a:picLocks noGrp="1" noChangeAspect="1"/>
          </p:cNvPicPr>
          <p:nvPr>
            <p:ph sz="half" idx="2"/>
          </p:nvPr>
        </p:nvPicPr>
        <p:blipFill>
          <a:blip r:embed="rId5" cstate="email">
            <a:extLst>
              <a:ext uri="{28A0092B-C50C-407E-A947-70E740481C1C}">
                <a14:useLocalDpi xmlns:a14="http://schemas.microsoft.com/office/drawing/2010/main"/>
              </a:ext>
            </a:extLst>
          </a:blip>
          <a:stretch>
            <a:fillRect/>
          </a:stretch>
        </p:blipFill>
        <p:spPr>
          <a:xfrm>
            <a:off x="6942922" y="5548250"/>
            <a:ext cx="5828625" cy="3715765"/>
          </a:xfrm>
        </p:spPr>
      </p:pic>
      <p:sp>
        <p:nvSpPr>
          <p:cNvPr id="38916" name="Slide Number Placeholder 5"/>
          <p:cNvSpPr>
            <a:spLocks noGrp="1"/>
          </p:cNvSpPr>
          <p:nvPr>
            <p:ph type="sldNum" sz="quarter" idx="12"/>
          </p:nvPr>
        </p:nvSpPr>
        <p:spPr>
          <a:noFill/>
        </p:spPr>
        <p:txBody>
          <a:bodyPr>
            <a:norm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177B64-35C1-4B4C-AE8C-0F8B99916FED}"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20006" y="487978"/>
            <a:ext cx="4914109" cy="2934808"/>
          </a:xfrm>
        </p:spPr>
        <p:txBody>
          <a:bodyPr vert="horz" lIns="91440" tIns="45720" rIns="91440" bIns="45720" rtlCol="0" anchor="b">
            <a:normAutofit/>
          </a:bodyPr>
          <a:lstStyle/>
          <a:p>
            <a:pPr algn="l" defTabSz="914400"/>
            <a:r>
              <a:rPr lang="en-US" sz="5500">
                <a:solidFill>
                  <a:schemeClr val="tx1"/>
                </a:solidFill>
                <a:ea typeface="+mj-ea"/>
              </a:rPr>
              <a:t>Regulatory relief for fuel stations</a:t>
            </a:r>
          </a:p>
        </p:txBody>
      </p:sp>
      <p:sp>
        <p:nvSpPr>
          <p:cNvPr id="3995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006" y="3879892"/>
            <a:ext cx="3908608" cy="27427"/>
          </a:xfrm>
          <a:custGeom>
            <a:avLst/>
            <a:gdLst>
              <a:gd name="connsiteX0" fmla="*/ 0 w 3908608"/>
              <a:gd name="connsiteY0" fmla="*/ 0 h 27427"/>
              <a:gd name="connsiteX1" fmla="*/ 651435 w 3908608"/>
              <a:gd name="connsiteY1" fmla="*/ 0 h 27427"/>
              <a:gd name="connsiteX2" fmla="*/ 1381041 w 3908608"/>
              <a:gd name="connsiteY2" fmla="*/ 0 h 27427"/>
              <a:gd name="connsiteX3" fmla="*/ 1954304 w 3908608"/>
              <a:gd name="connsiteY3" fmla="*/ 0 h 27427"/>
              <a:gd name="connsiteX4" fmla="*/ 2527567 w 3908608"/>
              <a:gd name="connsiteY4" fmla="*/ 0 h 27427"/>
              <a:gd name="connsiteX5" fmla="*/ 3218087 w 3908608"/>
              <a:gd name="connsiteY5" fmla="*/ 0 h 27427"/>
              <a:gd name="connsiteX6" fmla="*/ 3908608 w 3908608"/>
              <a:gd name="connsiteY6" fmla="*/ 0 h 27427"/>
              <a:gd name="connsiteX7" fmla="*/ 3908608 w 3908608"/>
              <a:gd name="connsiteY7" fmla="*/ 27427 h 27427"/>
              <a:gd name="connsiteX8" fmla="*/ 3179001 w 3908608"/>
              <a:gd name="connsiteY8" fmla="*/ 27427 h 27427"/>
              <a:gd name="connsiteX9" fmla="*/ 2488480 w 3908608"/>
              <a:gd name="connsiteY9" fmla="*/ 27427 h 27427"/>
              <a:gd name="connsiteX10" fmla="*/ 1837046 w 3908608"/>
              <a:gd name="connsiteY10" fmla="*/ 27427 h 27427"/>
              <a:gd name="connsiteX11" fmla="*/ 1146525 w 3908608"/>
              <a:gd name="connsiteY11" fmla="*/ 27427 h 27427"/>
              <a:gd name="connsiteX12" fmla="*/ 0 w 3908608"/>
              <a:gd name="connsiteY12" fmla="*/ 27427 h 27427"/>
              <a:gd name="connsiteX13" fmla="*/ 0 w 3908608"/>
              <a:gd name="connsiteY13" fmla="*/ 0 h 27427"/>
              <a:gd name="connsiteX0" fmla="*/ 0 w 3908608"/>
              <a:gd name="connsiteY0" fmla="*/ 0 h 27427"/>
              <a:gd name="connsiteX1" fmla="*/ 573263 w 3908608"/>
              <a:gd name="connsiteY1" fmla="*/ 0 h 27427"/>
              <a:gd name="connsiteX2" fmla="*/ 1302869 w 3908608"/>
              <a:gd name="connsiteY2" fmla="*/ 0 h 27427"/>
              <a:gd name="connsiteX3" fmla="*/ 1837046 w 3908608"/>
              <a:gd name="connsiteY3" fmla="*/ 0 h 27427"/>
              <a:gd name="connsiteX4" fmla="*/ 2371222 w 3908608"/>
              <a:gd name="connsiteY4" fmla="*/ 0 h 27427"/>
              <a:gd name="connsiteX5" fmla="*/ 3022657 w 3908608"/>
              <a:gd name="connsiteY5" fmla="*/ 0 h 27427"/>
              <a:gd name="connsiteX6" fmla="*/ 3908608 w 3908608"/>
              <a:gd name="connsiteY6" fmla="*/ 0 h 27427"/>
              <a:gd name="connsiteX7" fmla="*/ 3908608 w 3908608"/>
              <a:gd name="connsiteY7" fmla="*/ 27427 h 27427"/>
              <a:gd name="connsiteX8" fmla="*/ 3335345 w 3908608"/>
              <a:gd name="connsiteY8" fmla="*/ 27427 h 27427"/>
              <a:gd name="connsiteX9" fmla="*/ 2722997 w 3908608"/>
              <a:gd name="connsiteY9" fmla="*/ 27427 h 27427"/>
              <a:gd name="connsiteX10" fmla="*/ 1993390 w 3908608"/>
              <a:gd name="connsiteY10" fmla="*/ 27427 h 27427"/>
              <a:gd name="connsiteX11" fmla="*/ 1381041 w 3908608"/>
              <a:gd name="connsiteY11" fmla="*/ 27427 h 27427"/>
              <a:gd name="connsiteX12" fmla="*/ 768693 w 3908608"/>
              <a:gd name="connsiteY12" fmla="*/ 27427 h 27427"/>
              <a:gd name="connsiteX13" fmla="*/ 0 w 3908608"/>
              <a:gd name="connsiteY13" fmla="*/ 27427 h 27427"/>
              <a:gd name="connsiteX14" fmla="*/ 0 w 3908608"/>
              <a:gd name="connsiteY14"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08608" h="27427" fill="none" extrusionOk="0">
                <a:moveTo>
                  <a:pt x="0" y="0"/>
                </a:moveTo>
                <a:cubicBezTo>
                  <a:pt x="294458" y="-24663"/>
                  <a:pt x="512637" y="4406"/>
                  <a:pt x="651435" y="0"/>
                </a:cubicBezTo>
                <a:cubicBezTo>
                  <a:pt x="777059" y="-4249"/>
                  <a:pt x="1078145" y="-8003"/>
                  <a:pt x="1381041" y="0"/>
                </a:cubicBezTo>
                <a:cubicBezTo>
                  <a:pt x="1740029" y="-1442"/>
                  <a:pt x="1725756" y="15611"/>
                  <a:pt x="1954304" y="0"/>
                </a:cubicBezTo>
                <a:cubicBezTo>
                  <a:pt x="2191705" y="6239"/>
                  <a:pt x="2308818" y="-35680"/>
                  <a:pt x="2527567" y="0"/>
                </a:cubicBezTo>
                <a:cubicBezTo>
                  <a:pt x="2760781" y="426"/>
                  <a:pt x="2872573" y="-8227"/>
                  <a:pt x="3218087" y="0"/>
                </a:cubicBezTo>
                <a:cubicBezTo>
                  <a:pt x="3521570" y="-12048"/>
                  <a:pt x="3671633" y="-30434"/>
                  <a:pt x="3908608" y="0"/>
                </a:cubicBezTo>
                <a:cubicBezTo>
                  <a:pt x="3909645" y="12011"/>
                  <a:pt x="3908730" y="18610"/>
                  <a:pt x="3908608" y="27427"/>
                </a:cubicBezTo>
                <a:cubicBezTo>
                  <a:pt x="3673175" y="58117"/>
                  <a:pt x="3444196" y="2734"/>
                  <a:pt x="3179001" y="27427"/>
                </a:cubicBezTo>
                <a:cubicBezTo>
                  <a:pt x="2907039" y="44196"/>
                  <a:pt x="2824194" y="66553"/>
                  <a:pt x="2488480" y="27427"/>
                </a:cubicBezTo>
                <a:cubicBezTo>
                  <a:pt x="2122525" y="15675"/>
                  <a:pt x="2038361" y="43011"/>
                  <a:pt x="1837046" y="27427"/>
                </a:cubicBezTo>
                <a:cubicBezTo>
                  <a:pt x="1616534" y="12973"/>
                  <a:pt x="1449086" y="17090"/>
                  <a:pt x="1146525" y="27427"/>
                </a:cubicBezTo>
                <a:cubicBezTo>
                  <a:pt x="872342" y="-89377"/>
                  <a:pt x="474258" y="-47692"/>
                  <a:pt x="0" y="27427"/>
                </a:cubicBezTo>
                <a:cubicBezTo>
                  <a:pt x="-967" y="15051"/>
                  <a:pt x="-352" y="8868"/>
                  <a:pt x="0" y="0"/>
                </a:cubicBezTo>
                <a:close/>
              </a:path>
              <a:path w="3908608" h="27427" stroke="0" extrusionOk="0">
                <a:moveTo>
                  <a:pt x="0" y="0"/>
                </a:moveTo>
                <a:cubicBezTo>
                  <a:pt x="257209" y="-11792"/>
                  <a:pt x="360938" y="24084"/>
                  <a:pt x="573263" y="0"/>
                </a:cubicBezTo>
                <a:cubicBezTo>
                  <a:pt x="804734" y="-10971"/>
                  <a:pt x="940926" y="17098"/>
                  <a:pt x="1302869" y="0"/>
                </a:cubicBezTo>
                <a:cubicBezTo>
                  <a:pt x="1665665" y="-21308"/>
                  <a:pt x="1728102" y="2869"/>
                  <a:pt x="1837046" y="0"/>
                </a:cubicBezTo>
                <a:cubicBezTo>
                  <a:pt x="1950693" y="-28646"/>
                  <a:pt x="2226041" y="25301"/>
                  <a:pt x="2371222" y="0"/>
                </a:cubicBezTo>
                <a:cubicBezTo>
                  <a:pt x="2526164" y="-8182"/>
                  <a:pt x="2890855" y="-16058"/>
                  <a:pt x="3022657" y="0"/>
                </a:cubicBezTo>
                <a:cubicBezTo>
                  <a:pt x="3163503" y="-29718"/>
                  <a:pt x="3532740" y="70070"/>
                  <a:pt x="3908608" y="0"/>
                </a:cubicBezTo>
                <a:cubicBezTo>
                  <a:pt x="3909509" y="5727"/>
                  <a:pt x="3909187" y="21872"/>
                  <a:pt x="3908608" y="27427"/>
                </a:cubicBezTo>
                <a:cubicBezTo>
                  <a:pt x="3681242" y="38666"/>
                  <a:pt x="3591027" y="55399"/>
                  <a:pt x="3335345" y="27427"/>
                </a:cubicBezTo>
                <a:cubicBezTo>
                  <a:pt x="3069263" y="-8088"/>
                  <a:pt x="3006908" y="36126"/>
                  <a:pt x="2722997" y="27427"/>
                </a:cubicBezTo>
                <a:cubicBezTo>
                  <a:pt x="2424697" y="50093"/>
                  <a:pt x="2280290" y="54142"/>
                  <a:pt x="1993390" y="27427"/>
                </a:cubicBezTo>
                <a:cubicBezTo>
                  <a:pt x="1695937" y="25636"/>
                  <a:pt x="1572062" y="28415"/>
                  <a:pt x="1381041" y="27427"/>
                </a:cubicBezTo>
                <a:cubicBezTo>
                  <a:pt x="1148157" y="20080"/>
                  <a:pt x="947946" y="-612"/>
                  <a:pt x="768693" y="27427"/>
                </a:cubicBezTo>
                <a:cubicBezTo>
                  <a:pt x="580862" y="89582"/>
                  <a:pt x="234665" y="64598"/>
                  <a:pt x="0" y="27427"/>
                </a:cubicBezTo>
                <a:cubicBezTo>
                  <a:pt x="-30" y="22165"/>
                  <a:pt x="-1653" y="12010"/>
                  <a:pt x="0" y="0"/>
                </a:cubicBezTo>
                <a:close/>
              </a:path>
              <a:path w="3908608" h="27427" fill="none" stroke="0" extrusionOk="0">
                <a:moveTo>
                  <a:pt x="0" y="0"/>
                </a:moveTo>
                <a:cubicBezTo>
                  <a:pt x="307892" y="-30592"/>
                  <a:pt x="508999" y="23112"/>
                  <a:pt x="651435" y="0"/>
                </a:cubicBezTo>
                <a:cubicBezTo>
                  <a:pt x="810278" y="-38977"/>
                  <a:pt x="971661" y="2631"/>
                  <a:pt x="1381041" y="0"/>
                </a:cubicBezTo>
                <a:cubicBezTo>
                  <a:pt x="1738411" y="-7744"/>
                  <a:pt x="1717601" y="23265"/>
                  <a:pt x="1954304" y="0"/>
                </a:cubicBezTo>
                <a:cubicBezTo>
                  <a:pt x="2189694" y="-5424"/>
                  <a:pt x="2288341" y="-18276"/>
                  <a:pt x="2527567" y="0"/>
                </a:cubicBezTo>
                <a:cubicBezTo>
                  <a:pt x="2745741" y="22848"/>
                  <a:pt x="2883213" y="30569"/>
                  <a:pt x="3218087" y="0"/>
                </a:cubicBezTo>
                <a:cubicBezTo>
                  <a:pt x="3569730" y="-6531"/>
                  <a:pt x="3669452" y="-34747"/>
                  <a:pt x="3908608" y="0"/>
                </a:cubicBezTo>
                <a:cubicBezTo>
                  <a:pt x="3908530" y="12329"/>
                  <a:pt x="3908158" y="18766"/>
                  <a:pt x="3908608" y="27427"/>
                </a:cubicBezTo>
                <a:cubicBezTo>
                  <a:pt x="3663739" y="43444"/>
                  <a:pt x="3478254" y="1785"/>
                  <a:pt x="3179001" y="27427"/>
                </a:cubicBezTo>
                <a:cubicBezTo>
                  <a:pt x="2906821" y="49424"/>
                  <a:pt x="2815502" y="57149"/>
                  <a:pt x="2488480" y="27427"/>
                </a:cubicBezTo>
                <a:cubicBezTo>
                  <a:pt x="2168304" y="21159"/>
                  <a:pt x="1994014" y="71833"/>
                  <a:pt x="1837046" y="27427"/>
                </a:cubicBezTo>
                <a:cubicBezTo>
                  <a:pt x="1667226" y="-13814"/>
                  <a:pt x="1388028" y="52939"/>
                  <a:pt x="1146525" y="27427"/>
                </a:cubicBezTo>
                <a:cubicBezTo>
                  <a:pt x="869297" y="-61874"/>
                  <a:pt x="401864" y="-30447"/>
                  <a:pt x="0" y="27427"/>
                </a:cubicBezTo>
                <a:cubicBezTo>
                  <a:pt x="-870" y="14830"/>
                  <a:pt x="-603" y="8433"/>
                  <a:pt x="0" y="0"/>
                </a:cubicBezTo>
                <a:close/>
              </a:path>
            </a:pathLst>
          </a:custGeom>
          <a:solidFill>
            <a:srgbClr val="F26323"/>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3908608"/>
                      <a:gd name="connsiteY0" fmla="*/ 0 h 27427"/>
                      <a:gd name="connsiteX1" fmla="*/ 651435 w 3908608"/>
                      <a:gd name="connsiteY1" fmla="*/ 0 h 27427"/>
                      <a:gd name="connsiteX2" fmla="*/ 1381041 w 3908608"/>
                      <a:gd name="connsiteY2" fmla="*/ 0 h 27427"/>
                      <a:gd name="connsiteX3" fmla="*/ 1954304 w 3908608"/>
                      <a:gd name="connsiteY3" fmla="*/ 0 h 27427"/>
                      <a:gd name="connsiteX4" fmla="*/ 2527567 w 3908608"/>
                      <a:gd name="connsiteY4" fmla="*/ 0 h 27427"/>
                      <a:gd name="connsiteX5" fmla="*/ 3218087 w 3908608"/>
                      <a:gd name="connsiteY5" fmla="*/ 0 h 27427"/>
                      <a:gd name="connsiteX6" fmla="*/ 3908608 w 3908608"/>
                      <a:gd name="connsiteY6" fmla="*/ 0 h 27427"/>
                      <a:gd name="connsiteX7" fmla="*/ 3908608 w 3908608"/>
                      <a:gd name="connsiteY7" fmla="*/ 27427 h 27427"/>
                      <a:gd name="connsiteX8" fmla="*/ 3179001 w 3908608"/>
                      <a:gd name="connsiteY8" fmla="*/ 27427 h 27427"/>
                      <a:gd name="connsiteX9" fmla="*/ 2488480 w 3908608"/>
                      <a:gd name="connsiteY9" fmla="*/ 27427 h 27427"/>
                      <a:gd name="connsiteX10" fmla="*/ 1837046 w 3908608"/>
                      <a:gd name="connsiteY10" fmla="*/ 27427 h 27427"/>
                      <a:gd name="connsiteX11" fmla="*/ 1146525 w 3908608"/>
                      <a:gd name="connsiteY11" fmla="*/ 27427 h 27427"/>
                      <a:gd name="connsiteX12" fmla="*/ 0 w 3908608"/>
                      <a:gd name="connsiteY12" fmla="*/ 27427 h 27427"/>
                      <a:gd name="connsiteX13" fmla="*/ 0 w 3908608"/>
                      <a:gd name="connsiteY13"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08608" h="27427" fill="none" extrusionOk="0">
                        <a:moveTo>
                          <a:pt x="0" y="0"/>
                        </a:moveTo>
                        <a:cubicBezTo>
                          <a:pt x="299418" y="-18011"/>
                          <a:pt x="511693" y="10872"/>
                          <a:pt x="651435" y="0"/>
                        </a:cubicBezTo>
                        <a:cubicBezTo>
                          <a:pt x="791177" y="-10872"/>
                          <a:pt x="1023407" y="6323"/>
                          <a:pt x="1381041" y="0"/>
                        </a:cubicBezTo>
                        <a:cubicBezTo>
                          <a:pt x="1738675" y="-6323"/>
                          <a:pt x="1719708" y="19241"/>
                          <a:pt x="1954304" y="0"/>
                        </a:cubicBezTo>
                        <a:cubicBezTo>
                          <a:pt x="2188900" y="-19241"/>
                          <a:pt x="2293970" y="-18747"/>
                          <a:pt x="2527567" y="0"/>
                        </a:cubicBezTo>
                        <a:cubicBezTo>
                          <a:pt x="2761164" y="18747"/>
                          <a:pt x="2897382" y="3705"/>
                          <a:pt x="3218087" y="0"/>
                        </a:cubicBezTo>
                        <a:cubicBezTo>
                          <a:pt x="3538792" y="-3705"/>
                          <a:pt x="3673421" y="-33086"/>
                          <a:pt x="3908608" y="0"/>
                        </a:cubicBezTo>
                        <a:cubicBezTo>
                          <a:pt x="3909568" y="11299"/>
                          <a:pt x="3908503" y="18566"/>
                          <a:pt x="3908608" y="27427"/>
                        </a:cubicBezTo>
                        <a:cubicBezTo>
                          <a:pt x="3648030" y="34532"/>
                          <a:pt x="3455153" y="2988"/>
                          <a:pt x="3179001" y="27427"/>
                        </a:cubicBezTo>
                        <a:cubicBezTo>
                          <a:pt x="2902849" y="51866"/>
                          <a:pt x="2823733" y="57158"/>
                          <a:pt x="2488480" y="27427"/>
                        </a:cubicBezTo>
                        <a:cubicBezTo>
                          <a:pt x="2153227" y="-2304"/>
                          <a:pt x="2009888" y="40604"/>
                          <a:pt x="1837046" y="27427"/>
                        </a:cubicBezTo>
                        <a:cubicBezTo>
                          <a:pt x="1664204" y="14250"/>
                          <a:pt x="1402077" y="47470"/>
                          <a:pt x="1146525" y="27427"/>
                        </a:cubicBezTo>
                        <a:cubicBezTo>
                          <a:pt x="890973" y="7384"/>
                          <a:pt x="415675" y="-20700"/>
                          <a:pt x="0" y="27427"/>
                        </a:cubicBezTo>
                        <a:cubicBezTo>
                          <a:pt x="-969" y="14703"/>
                          <a:pt x="-208" y="8867"/>
                          <a:pt x="0" y="0"/>
                        </a:cubicBezTo>
                        <a:close/>
                      </a:path>
                      <a:path w="3908608" h="27427" stroke="0" extrusionOk="0">
                        <a:moveTo>
                          <a:pt x="0" y="0"/>
                        </a:moveTo>
                        <a:cubicBezTo>
                          <a:pt x="256649" y="8438"/>
                          <a:pt x="358340" y="25398"/>
                          <a:pt x="573263" y="0"/>
                        </a:cubicBezTo>
                        <a:cubicBezTo>
                          <a:pt x="788186" y="-25398"/>
                          <a:pt x="939409" y="23037"/>
                          <a:pt x="1302869" y="0"/>
                        </a:cubicBezTo>
                        <a:cubicBezTo>
                          <a:pt x="1666329" y="-23037"/>
                          <a:pt x="1724539" y="11899"/>
                          <a:pt x="1837046" y="0"/>
                        </a:cubicBezTo>
                        <a:cubicBezTo>
                          <a:pt x="1949553" y="-11899"/>
                          <a:pt x="2217082" y="24934"/>
                          <a:pt x="2371222" y="0"/>
                        </a:cubicBezTo>
                        <a:cubicBezTo>
                          <a:pt x="2525362" y="-24934"/>
                          <a:pt x="2858407" y="-8592"/>
                          <a:pt x="3022657" y="0"/>
                        </a:cubicBezTo>
                        <a:cubicBezTo>
                          <a:pt x="3186907" y="8592"/>
                          <a:pt x="3588232" y="28675"/>
                          <a:pt x="3908608" y="0"/>
                        </a:cubicBezTo>
                        <a:cubicBezTo>
                          <a:pt x="3909613" y="6508"/>
                          <a:pt x="3908814" y="21753"/>
                          <a:pt x="3908608" y="27427"/>
                        </a:cubicBezTo>
                        <a:cubicBezTo>
                          <a:pt x="3679744" y="44794"/>
                          <a:pt x="3598534" y="54818"/>
                          <a:pt x="3335345" y="27427"/>
                        </a:cubicBezTo>
                        <a:cubicBezTo>
                          <a:pt x="3072156" y="36"/>
                          <a:pt x="3011465" y="35945"/>
                          <a:pt x="2722997" y="27427"/>
                        </a:cubicBezTo>
                        <a:cubicBezTo>
                          <a:pt x="2434529" y="18909"/>
                          <a:pt x="2286139" y="51099"/>
                          <a:pt x="1993390" y="27427"/>
                        </a:cubicBezTo>
                        <a:cubicBezTo>
                          <a:pt x="1700641" y="3755"/>
                          <a:pt x="1584376" y="43227"/>
                          <a:pt x="1381041" y="27427"/>
                        </a:cubicBezTo>
                        <a:cubicBezTo>
                          <a:pt x="1177706" y="11627"/>
                          <a:pt x="948284" y="14080"/>
                          <a:pt x="768693" y="27427"/>
                        </a:cubicBezTo>
                        <a:cubicBezTo>
                          <a:pt x="589102" y="40774"/>
                          <a:pt x="266620" y="61563"/>
                          <a:pt x="0" y="27427"/>
                        </a:cubicBezTo>
                        <a:cubicBezTo>
                          <a:pt x="479" y="21154"/>
                          <a:pt x="-246" y="1298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939" name="Rectangle 3"/>
          <p:cNvSpPr>
            <a:spLocks noGrp="1" noChangeArrowheads="1"/>
          </p:cNvSpPr>
          <p:nvPr>
            <p:ph sz="half" idx="1"/>
          </p:nvPr>
        </p:nvSpPr>
        <p:spPr>
          <a:xfrm>
            <a:off x="457200" y="4308683"/>
            <a:ext cx="5309419" cy="4980233"/>
          </a:xfrm>
        </p:spPr>
        <p:txBody>
          <a:bodyPr vert="horz" lIns="91440" tIns="45720" rIns="91440" bIns="45720" rtlCol="0">
            <a:noAutofit/>
          </a:bodyPr>
          <a:lstStyle/>
          <a:p>
            <a:pPr marL="114254" indent="0" defTabSz="914400">
              <a:buNone/>
            </a:pPr>
            <a:r>
              <a:rPr lang="en-US" sz="4000">
                <a:ea typeface="+mn-ea"/>
              </a:rPr>
              <a:t>Gasoline or diesel at retail fuel stations only.</a:t>
            </a:r>
          </a:p>
          <a:p>
            <a:pPr lvl="1" indent="-228600" defTabSz="914400">
              <a:buFont typeface="Arial" panose="020B0604020202020204" pitchFamily="34" charset="0"/>
              <a:buChar char="•"/>
            </a:pPr>
            <a:r>
              <a:rPr lang="en-US" sz="4000">
                <a:ea typeface="+mn-ea"/>
              </a:rPr>
              <a:t>In compliance with UST regulations.</a:t>
            </a:r>
          </a:p>
          <a:p>
            <a:pPr lvl="1" indent="-228600" defTabSz="914400">
              <a:buFont typeface="Arial" panose="020B0604020202020204" pitchFamily="34" charset="0"/>
              <a:buChar char="•"/>
            </a:pPr>
            <a:r>
              <a:rPr lang="en-US" sz="4000">
                <a:ea typeface="+mn-ea"/>
              </a:rPr>
              <a:t>Less than 75,000 gallons gasoline.</a:t>
            </a:r>
          </a:p>
          <a:p>
            <a:pPr lvl="1" indent="-228600" defTabSz="914400">
              <a:buFont typeface="Arial" panose="020B0604020202020204" pitchFamily="34" charset="0"/>
              <a:buChar char="•"/>
            </a:pPr>
            <a:r>
              <a:rPr lang="en-US" sz="4000">
                <a:ea typeface="+mn-ea"/>
              </a:rPr>
              <a:t>Less than 100,000 gallons diesel fuel.</a:t>
            </a:r>
          </a:p>
        </p:txBody>
      </p:sp>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974973" y="10"/>
            <a:ext cx="7737726" cy="1028540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
        <p:nvSpPr>
          <p:cNvPr id="3" name="TextBox 2">
            <a:extLst>
              <a:ext uri="{FF2B5EF4-FFF2-40B4-BE49-F238E27FC236}">
                <a16:creationId xmlns:a16="http://schemas.microsoft.com/office/drawing/2014/main" id="{7C4F641B-5C19-95AA-8786-C221EEC221E0}"/>
              </a:ext>
            </a:extLst>
          </p:cNvPr>
          <p:cNvSpPr txBox="1"/>
          <p:nvPr/>
        </p:nvSpPr>
        <p:spPr>
          <a:xfrm>
            <a:off x="86111" y="9602606"/>
            <a:ext cx="9085006"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UST = underground storage tank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hlinkClick r:id="rId4"/>
              </a:rPr>
              <a:t>www.epa.gov/epcra/eligibility-gasoline-and-diesel-thresholds-retail-gas-stations</a:t>
            </a: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 </a:t>
            </a:r>
          </a:p>
        </p:txBody>
      </p:sp>
      <p:sp>
        <p:nvSpPr>
          <p:cNvPr id="39940" name="Slide Number Placeholder 5"/>
          <p:cNvSpPr>
            <a:spLocks noGrp="1"/>
          </p:cNvSpPr>
          <p:nvPr>
            <p:ph type="sldNum" sz="quarter" idx="12"/>
          </p:nvPr>
        </p:nvSpPr>
        <p:spPr>
          <a:xfrm>
            <a:off x="11742965" y="9533053"/>
            <a:ext cx="1028581" cy="547603"/>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C88EA80-BAAA-4618-849B-E155ECC3A970}"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946294" y="822833"/>
            <a:ext cx="4050499" cy="8146046"/>
          </a:xfrm>
        </p:spPr>
        <p:txBody>
          <a:bodyPr>
            <a:normAutofit/>
          </a:bodyPr>
          <a:lstStyle/>
          <a:p>
            <a:pPr marL="92710">
              <a:lnSpc>
                <a:spcPct val="100000"/>
              </a:lnSpc>
              <a:spcBef>
                <a:spcPts val="550"/>
              </a:spcBef>
              <a:tabLst>
                <a:tab pos="201930" algn="l"/>
              </a:tabLst>
            </a:pPr>
            <a:r>
              <a:rPr lang="en-US" sz="6000" b="1">
                <a:latin typeface="Franklin Gothic Medium"/>
                <a:ea typeface="Roboto Medium"/>
                <a:cs typeface="Garamond"/>
              </a:rPr>
              <a:t>Trade</a:t>
            </a:r>
            <a:r>
              <a:rPr lang="en-US" sz="6000" b="1" spc="45">
                <a:latin typeface="Franklin Gothic Medium"/>
                <a:ea typeface="Roboto Medium"/>
                <a:cs typeface="Garamond"/>
              </a:rPr>
              <a:t> </a:t>
            </a:r>
            <a:r>
              <a:rPr lang="en-US" sz="6000" b="1">
                <a:latin typeface="Franklin Gothic Medium"/>
                <a:ea typeface="Roboto Medium"/>
                <a:cs typeface="Garamond"/>
              </a:rPr>
              <a:t>Secret</a:t>
            </a:r>
            <a:r>
              <a:rPr lang="en-US" sz="6000" b="1" spc="45">
                <a:latin typeface="Franklin Gothic Medium"/>
                <a:ea typeface="Roboto Medium"/>
                <a:cs typeface="Garamond"/>
              </a:rPr>
              <a:t> </a:t>
            </a:r>
            <a:br>
              <a:rPr lang="en-US" sz="6000" b="1" spc="45">
                <a:latin typeface="Franklin Gothic Medium"/>
                <a:ea typeface="Roboto Medium"/>
                <a:cs typeface="Garamond"/>
              </a:rPr>
            </a:br>
            <a:r>
              <a:rPr lang="en-US" sz="6000" b="1" spc="45">
                <a:latin typeface="Franklin Gothic Medium"/>
                <a:ea typeface="Roboto Medium"/>
                <a:cs typeface="Garamond"/>
              </a:rPr>
              <a:t>e</a:t>
            </a:r>
            <a:r>
              <a:rPr lang="en-US" sz="6000" b="1" spc="-10">
                <a:latin typeface="Franklin Gothic Medium"/>
                <a:ea typeface="Roboto Medium"/>
                <a:cs typeface="Garamond"/>
              </a:rPr>
              <a:t>xemption</a:t>
            </a:r>
            <a:br>
              <a:rPr lang="en-US" sz="6000">
                <a:cs typeface="Garamond"/>
              </a:rPr>
            </a:br>
            <a:r>
              <a:rPr lang="en-US" sz="6000" b="1">
                <a:latin typeface="Franklin Gothic Medium"/>
                <a:ea typeface="Roboto Medium"/>
                <a:cs typeface="Garamond"/>
              </a:rPr>
              <a:t>requires</a:t>
            </a:r>
            <a:br>
              <a:rPr lang="en-US" sz="6000" b="1">
                <a:latin typeface="Franklin Gothic Medium"/>
                <a:ea typeface="Roboto Medium"/>
                <a:cs typeface="Garamond"/>
              </a:rPr>
            </a:br>
            <a:r>
              <a:rPr lang="en-US" sz="6000" b="1">
                <a:latin typeface="Franklin Gothic Medium"/>
                <a:ea typeface="Roboto Medium"/>
                <a:cs typeface="Garamond"/>
              </a:rPr>
              <a:t>EPA</a:t>
            </a:r>
            <a:r>
              <a:rPr lang="en-US" sz="6000" b="1" spc="40">
                <a:latin typeface="Franklin Gothic Medium"/>
                <a:ea typeface="Roboto Medium"/>
                <a:cs typeface="Garamond"/>
              </a:rPr>
              <a:t> </a:t>
            </a:r>
            <a:r>
              <a:rPr lang="en-US" sz="6000" b="1">
                <a:latin typeface="Franklin Gothic Medium"/>
                <a:ea typeface="Roboto Medium"/>
                <a:cs typeface="Garamond"/>
              </a:rPr>
              <a:t>approval</a:t>
            </a:r>
            <a:endParaRPr lang="en-US" sz="6000" b="1" spc="30">
              <a:latin typeface="Franklin Gothic Medium"/>
              <a:cs typeface="Garamond"/>
            </a:endParaRPr>
          </a:p>
        </p:txBody>
      </p:sp>
      <p:sp>
        <p:nvSpPr>
          <p:cNvPr id="338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21772" y="4890746"/>
            <a:ext cx="6719803" cy="20572"/>
          </a:xfrm>
          <a:custGeom>
            <a:avLst/>
            <a:gdLst>
              <a:gd name="connsiteX0" fmla="*/ 0 w 6719803"/>
              <a:gd name="connsiteY0" fmla="*/ 0 h 20572"/>
              <a:gd name="connsiteX1" fmla="*/ 671980 w 6719803"/>
              <a:gd name="connsiteY1" fmla="*/ 0 h 20572"/>
              <a:gd name="connsiteX2" fmla="*/ 1343961 w 6719803"/>
              <a:gd name="connsiteY2" fmla="*/ 0 h 20572"/>
              <a:gd name="connsiteX3" fmla="*/ 2015941 w 6719803"/>
              <a:gd name="connsiteY3" fmla="*/ 0 h 20572"/>
              <a:gd name="connsiteX4" fmla="*/ 2822317 w 6719803"/>
              <a:gd name="connsiteY4" fmla="*/ 0 h 20572"/>
              <a:gd name="connsiteX5" fmla="*/ 3561496 w 6719803"/>
              <a:gd name="connsiteY5" fmla="*/ 0 h 20572"/>
              <a:gd name="connsiteX6" fmla="*/ 4031882 w 6719803"/>
              <a:gd name="connsiteY6" fmla="*/ 0 h 20572"/>
              <a:gd name="connsiteX7" fmla="*/ 4636664 w 6719803"/>
              <a:gd name="connsiteY7" fmla="*/ 0 h 20572"/>
              <a:gd name="connsiteX8" fmla="*/ 5443040 w 6719803"/>
              <a:gd name="connsiteY8" fmla="*/ 0 h 20572"/>
              <a:gd name="connsiteX9" fmla="*/ 6115021 w 6719803"/>
              <a:gd name="connsiteY9" fmla="*/ 0 h 20572"/>
              <a:gd name="connsiteX10" fmla="*/ 6719803 w 6719803"/>
              <a:gd name="connsiteY10" fmla="*/ 0 h 20572"/>
              <a:gd name="connsiteX11" fmla="*/ 6719803 w 6719803"/>
              <a:gd name="connsiteY11" fmla="*/ 20572 h 20572"/>
              <a:gd name="connsiteX12" fmla="*/ 6182219 w 6719803"/>
              <a:gd name="connsiteY12" fmla="*/ 20572 h 20572"/>
              <a:gd name="connsiteX13" fmla="*/ 5375842 w 6719803"/>
              <a:gd name="connsiteY13" fmla="*/ 20572 h 20572"/>
              <a:gd name="connsiteX14" fmla="*/ 4838258 w 6719803"/>
              <a:gd name="connsiteY14" fmla="*/ 20572 h 20572"/>
              <a:gd name="connsiteX15" fmla="*/ 4367872 w 6719803"/>
              <a:gd name="connsiteY15" fmla="*/ 20572 h 20572"/>
              <a:gd name="connsiteX16" fmla="*/ 3897486 w 6719803"/>
              <a:gd name="connsiteY16" fmla="*/ 20572 h 20572"/>
              <a:gd name="connsiteX17" fmla="*/ 3158307 w 6719803"/>
              <a:gd name="connsiteY17" fmla="*/ 20572 h 20572"/>
              <a:gd name="connsiteX18" fmla="*/ 2687921 w 6719803"/>
              <a:gd name="connsiteY18" fmla="*/ 20572 h 20572"/>
              <a:gd name="connsiteX19" fmla="*/ 2015941 w 6719803"/>
              <a:gd name="connsiteY19" fmla="*/ 20572 h 20572"/>
              <a:gd name="connsiteX20" fmla="*/ 1478357 w 6719803"/>
              <a:gd name="connsiteY20" fmla="*/ 20572 h 20572"/>
              <a:gd name="connsiteX21" fmla="*/ 806376 w 6719803"/>
              <a:gd name="connsiteY21" fmla="*/ 20572 h 20572"/>
              <a:gd name="connsiteX22" fmla="*/ 395124 w 6719803"/>
              <a:gd name="connsiteY22" fmla="*/ 20572 h 20572"/>
              <a:gd name="connsiteX23" fmla="*/ 0 w 6719803"/>
              <a:gd name="connsiteY23" fmla="*/ 20572 h 20572"/>
              <a:gd name="connsiteX24" fmla="*/ 0 w 6719803"/>
              <a:gd name="connsiteY24" fmla="*/ 0 h 20572"/>
              <a:gd name="connsiteX0" fmla="*/ 0 w 6719803"/>
              <a:gd name="connsiteY0" fmla="*/ 0 h 20572"/>
              <a:gd name="connsiteX1" fmla="*/ 604782 w 6719803"/>
              <a:gd name="connsiteY1" fmla="*/ 0 h 20572"/>
              <a:gd name="connsiteX2" fmla="*/ 1075168 w 6719803"/>
              <a:gd name="connsiteY2" fmla="*/ 0 h 20572"/>
              <a:gd name="connsiteX3" fmla="*/ 1881545 w 6719803"/>
              <a:gd name="connsiteY3" fmla="*/ 0 h 20572"/>
              <a:gd name="connsiteX4" fmla="*/ 2486327 w 6719803"/>
              <a:gd name="connsiteY4" fmla="*/ 0 h 20572"/>
              <a:gd name="connsiteX5" fmla="*/ 3091109 w 6719803"/>
              <a:gd name="connsiteY5" fmla="*/ 0 h 20572"/>
              <a:gd name="connsiteX6" fmla="*/ 3897486 w 6719803"/>
              <a:gd name="connsiteY6" fmla="*/ 0 h 20572"/>
              <a:gd name="connsiteX7" fmla="*/ 4435070 w 6719803"/>
              <a:gd name="connsiteY7" fmla="*/ 0 h 20572"/>
              <a:gd name="connsiteX8" fmla="*/ 5241446 w 6719803"/>
              <a:gd name="connsiteY8" fmla="*/ 0 h 20572"/>
              <a:gd name="connsiteX9" fmla="*/ 6047823 w 6719803"/>
              <a:gd name="connsiteY9" fmla="*/ 0 h 20572"/>
              <a:gd name="connsiteX10" fmla="*/ 6719803 w 6719803"/>
              <a:gd name="connsiteY10" fmla="*/ 0 h 20572"/>
              <a:gd name="connsiteX11" fmla="*/ 6719803 w 6719803"/>
              <a:gd name="connsiteY11" fmla="*/ 20572 h 20572"/>
              <a:gd name="connsiteX12" fmla="*/ 6342822 w 6719803"/>
              <a:gd name="connsiteY12" fmla="*/ 20572 h 20572"/>
              <a:gd name="connsiteX13" fmla="*/ 5980625 w 6719803"/>
              <a:gd name="connsiteY13" fmla="*/ 20572 h 20572"/>
              <a:gd name="connsiteX14" fmla="*/ 5174248 w 6719803"/>
              <a:gd name="connsiteY14" fmla="*/ 20572 h 20572"/>
              <a:gd name="connsiteX15" fmla="*/ 4367872 w 6719803"/>
              <a:gd name="connsiteY15" fmla="*/ 20572 h 20572"/>
              <a:gd name="connsiteX16" fmla="*/ 3830288 w 6719803"/>
              <a:gd name="connsiteY16" fmla="*/ 20572 h 20572"/>
              <a:gd name="connsiteX17" fmla="*/ 3158307 w 6719803"/>
              <a:gd name="connsiteY17" fmla="*/ 20572 h 20572"/>
              <a:gd name="connsiteX18" fmla="*/ 2351931 w 6719803"/>
              <a:gd name="connsiteY18" fmla="*/ 20572 h 20572"/>
              <a:gd name="connsiteX19" fmla="*/ 1679951 w 6719803"/>
              <a:gd name="connsiteY19" fmla="*/ 20572 h 20572"/>
              <a:gd name="connsiteX20" fmla="*/ 1209565 w 6719803"/>
              <a:gd name="connsiteY20" fmla="*/ 20572 h 20572"/>
              <a:gd name="connsiteX21" fmla="*/ 671980 w 6719803"/>
              <a:gd name="connsiteY21" fmla="*/ 20572 h 20572"/>
              <a:gd name="connsiteX22" fmla="*/ 0 w 6719803"/>
              <a:gd name="connsiteY22" fmla="*/ 20572 h 20572"/>
              <a:gd name="connsiteX23" fmla="*/ 0 w 6719803"/>
              <a:gd name="connsiteY23" fmla="*/ 0 h 2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19803" h="20572" fill="none" extrusionOk="0">
                <a:moveTo>
                  <a:pt x="0" y="0"/>
                </a:moveTo>
                <a:cubicBezTo>
                  <a:pt x="136657" y="44282"/>
                  <a:pt x="456276" y="-20454"/>
                  <a:pt x="671980" y="0"/>
                </a:cubicBezTo>
                <a:cubicBezTo>
                  <a:pt x="902270" y="-9489"/>
                  <a:pt x="1203080" y="2642"/>
                  <a:pt x="1343961" y="0"/>
                </a:cubicBezTo>
                <a:cubicBezTo>
                  <a:pt x="1471631" y="-14412"/>
                  <a:pt x="1796047" y="968"/>
                  <a:pt x="2015941" y="0"/>
                </a:cubicBezTo>
                <a:cubicBezTo>
                  <a:pt x="2220166" y="-3286"/>
                  <a:pt x="2492774" y="18307"/>
                  <a:pt x="2822317" y="0"/>
                </a:cubicBezTo>
                <a:cubicBezTo>
                  <a:pt x="3181654" y="-14643"/>
                  <a:pt x="3385876" y="27859"/>
                  <a:pt x="3561496" y="0"/>
                </a:cubicBezTo>
                <a:cubicBezTo>
                  <a:pt x="3750752" y="11525"/>
                  <a:pt x="3848493" y="-5839"/>
                  <a:pt x="4031882" y="0"/>
                </a:cubicBezTo>
                <a:cubicBezTo>
                  <a:pt x="4255003" y="2179"/>
                  <a:pt x="4401238" y="-19659"/>
                  <a:pt x="4636664" y="0"/>
                </a:cubicBezTo>
                <a:cubicBezTo>
                  <a:pt x="4914987" y="61057"/>
                  <a:pt x="5119612" y="15814"/>
                  <a:pt x="5443040" y="0"/>
                </a:cubicBezTo>
                <a:cubicBezTo>
                  <a:pt x="5785903" y="19751"/>
                  <a:pt x="5872377" y="-710"/>
                  <a:pt x="6115021" y="0"/>
                </a:cubicBezTo>
                <a:cubicBezTo>
                  <a:pt x="6336509" y="-5399"/>
                  <a:pt x="6472640" y="-22343"/>
                  <a:pt x="6719803" y="0"/>
                </a:cubicBezTo>
                <a:cubicBezTo>
                  <a:pt x="6720541" y="4999"/>
                  <a:pt x="6720668" y="10306"/>
                  <a:pt x="6719803" y="20572"/>
                </a:cubicBezTo>
                <a:cubicBezTo>
                  <a:pt x="6514729" y="6089"/>
                  <a:pt x="6398046" y="38509"/>
                  <a:pt x="6182219" y="20572"/>
                </a:cubicBezTo>
                <a:cubicBezTo>
                  <a:pt x="5942244" y="-7936"/>
                  <a:pt x="5781725" y="-13165"/>
                  <a:pt x="5375842" y="20572"/>
                </a:cubicBezTo>
                <a:cubicBezTo>
                  <a:pt x="4994838" y="29183"/>
                  <a:pt x="5026987" y="40080"/>
                  <a:pt x="4838258" y="20572"/>
                </a:cubicBezTo>
                <a:cubicBezTo>
                  <a:pt x="4638883" y="8386"/>
                  <a:pt x="4466337" y="-13463"/>
                  <a:pt x="4367872" y="20572"/>
                </a:cubicBezTo>
                <a:cubicBezTo>
                  <a:pt x="4269445" y="25757"/>
                  <a:pt x="4106676" y="5028"/>
                  <a:pt x="3897486" y="20572"/>
                </a:cubicBezTo>
                <a:cubicBezTo>
                  <a:pt x="3662083" y="17187"/>
                  <a:pt x="3328501" y="36573"/>
                  <a:pt x="3158307" y="20572"/>
                </a:cubicBezTo>
                <a:cubicBezTo>
                  <a:pt x="3015371" y="-26618"/>
                  <a:pt x="2890577" y="6417"/>
                  <a:pt x="2687921" y="20572"/>
                </a:cubicBezTo>
                <a:cubicBezTo>
                  <a:pt x="2500223" y="-6832"/>
                  <a:pt x="2213103" y="-12507"/>
                  <a:pt x="2015941" y="20572"/>
                </a:cubicBezTo>
                <a:cubicBezTo>
                  <a:pt x="1820862" y="49458"/>
                  <a:pt x="1579976" y="-16302"/>
                  <a:pt x="1478357" y="20572"/>
                </a:cubicBezTo>
                <a:cubicBezTo>
                  <a:pt x="1380794" y="57699"/>
                  <a:pt x="1058617" y="32944"/>
                  <a:pt x="806376" y="20572"/>
                </a:cubicBezTo>
                <a:cubicBezTo>
                  <a:pt x="620808" y="16583"/>
                  <a:pt x="591754" y="23016"/>
                  <a:pt x="395124" y="20572"/>
                </a:cubicBezTo>
                <a:cubicBezTo>
                  <a:pt x="198494" y="18128"/>
                  <a:pt x="110298" y="28586"/>
                  <a:pt x="0" y="20572"/>
                </a:cubicBezTo>
                <a:cubicBezTo>
                  <a:pt x="-323" y="14245"/>
                  <a:pt x="1277" y="9163"/>
                  <a:pt x="0" y="0"/>
                </a:cubicBezTo>
                <a:close/>
              </a:path>
              <a:path w="6719803" h="20572" stroke="0" extrusionOk="0">
                <a:moveTo>
                  <a:pt x="0" y="0"/>
                </a:moveTo>
                <a:cubicBezTo>
                  <a:pt x="106581" y="23097"/>
                  <a:pt x="393216" y="10171"/>
                  <a:pt x="604782" y="0"/>
                </a:cubicBezTo>
                <a:cubicBezTo>
                  <a:pt x="778791" y="-4116"/>
                  <a:pt x="892999" y="-12535"/>
                  <a:pt x="1075168" y="0"/>
                </a:cubicBezTo>
                <a:cubicBezTo>
                  <a:pt x="1238754" y="31241"/>
                  <a:pt x="1594784" y="13419"/>
                  <a:pt x="1881545" y="0"/>
                </a:cubicBezTo>
                <a:cubicBezTo>
                  <a:pt x="2126646" y="15682"/>
                  <a:pt x="2352009" y="25118"/>
                  <a:pt x="2486327" y="0"/>
                </a:cubicBezTo>
                <a:cubicBezTo>
                  <a:pt x="2605554" y="-18644"/>
                  <a:pt x="2863998" y="-60764"/>
                  <a:pt x="3091109" y="0"/>
                </a:cubicBezTo>
                <a:cubicBezTo>
                  <a:pt x="3327325" y="8628"/>
                  <a:pt x="3503501" y="-42534"/>
                  <a:pt x="3897486" y="0"/>
                </a:cubicBezTo>
                <a:cubicBezTo>
                  <a:pt x="4300759" y="34208"/>
                  <a:pt x="4201424" y="-23325"/>
                  <a:pt x="4435070" y="0"/>
                </a:cubicBezTo>
                <a:cubicBezTo>
                  <a:pt x="4687456" y="74205"/>
                  <a:pt x="4978405" y="-41617"/>
                  <a:pt x="5241446" y="0"/>
                </a:cubicBezTo>
                <a:cubicBezTo>
                  <a:pt x="5544215" y="17463"/>
                  <a:pt x="5660219" y="-46470"/>
                  <a:pt x="6047823" y="0"/>
                </a:cubicBezTo>
                <a:cubicBezTo>
                  <a:pt x="6424569" y="34096"/>
                  <a:pt x="6421973" y="-1443"/>
                  <a:pt x="6719803" y="0"/>
                </a:cubicBezTo>
                <a:cubicBezTo>
                  <a:pt x="6719388" y="9575"/>
                  <a:pt x="6720841" y="14080"/>
                  <a:pt x="6719803" y="20572"/>
                </a:cubicBezTo>
                <a:cubicBezTo>
                  <a:pt x="6611248" y="38015"/>
                  <a:pt x="6469942" y="13943"/>
                  <a:pt x="6342822" y="20572"/>
                </a:cubicBezTo>
                <a:cubicBezTo>
                  <a:pt x="6215702" y="27201"/>
                  <a:pt x="6114328" y="26881"/>
                  <a:pt x="5980625" y="20572"/>
                </a:cubicBezTo>
                <a:cubicBezTo>
                  <a:pt x="5801682" y="22959"/>
                  <a:pt x="5504231" y="107622"/>
                  <a:pt x="5174248" y="20572"/>
                </a:cubicBezTo>
                <a:cubicBezTo>
                  <a:pt x="4811312" y="-21741"/>
                  <a:pt x="4676723" y="-21106"/>
                  <a:pt x="4367872" y="20572"/>
                </a:cubicBezTo>
                <a:cubicBezTo>
                  <a:pt x="4082379" y="33137"/>
                  <a:pt x="3986045" y="13136"/>
                  <a:pt x="3830288" y="20572"/>
                </a:cubicBezTo>
                <a:cubicBezTo>
                  <a:pt x="3704590" y="43293"/>
                  <a:pt x="3459725" y="1810"/>
                  <a:pt x="3158307" y="20572"/>
                </a:cubicBezTo>
                <a:cubicBezTo>
                  <a:pt x="2945606" y="-4302"/>
                  <a:pt x="2649852" y="-62612"/>
                  <a:pt x="2351931" y="20572"/>
                </a:cubicBezTo>
                <a:cubicBezTo>
                  <a:pt x="2106668" y="56804"/>
                  <a:pt x="1882816" y="22070"/>
                  <a:pt x="1679951" y="20572"/>
                </a:cubicBezTo>
                <a:cubicBezTo>
                  <a:pt x="1522659" y="13679"/>
                  <a:pt x="1376196" y="5351"/>
                  <a:pt x="1209565" y="20572"/>
                </a:cubicBezTo>
                <a:cubicBezTo>
                  <a:pt x="1036187" y="11684"/>
                  <a:pt x="919848" y="55786"/>
                  <a:pt x="671980" y="20572"/>
                </a:cubicBezTo>
                <a:cubicBezTo>
                  <a:pt x="418998" y="10527"/>
                  <a:pt x="299997" y="-18789"/>
                  <a:pt x="0" y="20572"/>
                </a:cubicBezTo>
                <a:cubicBezTo>
                  <a:pt x="-192" y="14692"/>
                  <a:pt x="-632" y="6504"/>
                  <a:pt x="0" y="0"/>
                </a:cubicBezTo>
                <a:close/>
              </a:path>
              <a:path w="6719803" h="20572" fill="none" stroke="0" extrusionOk="0">
                <a:moveTo>
                  <a:pt x="0" y="0"/>
                </a:moveTo>
                <a:cubicBezTo>
                  <a:pt x="114176" y="-11407"/>
                  <a:pt x="436399" y="4164"/>
                  <a:pt x="671980" y="0"/>
                </a:cubicBezTo>
                <a:cubicBezTo>
                  <a:pt x="893686" y="7411"/>
                  <a:pt x="1169302" y="9108"/>
                  <a:pt x="1343961" y="0"/>
                </a:cubicBezTo>
                <a:cubicBezTo>
                  <a:pt x="1450778" y="28220"/>
                  <a:pt x="1767743" y="38016"/>
                  <a:pt x="2015941" y="0"/>
                </a:cubicBezTo>
                <a:cubicBezTo>
                  <a:pt x="2227138" y="-45941"/>
                  <a:pt x="2517925" y="22975"/>
                  <a:pt x="2822317" y="0"/>
                </a:cubicBezTo>
                <a:cubicBezTo>
                  <a:pt x="3179519" y="-6494"/>
                  <a:pt x="3405827" y="-28027"/>
                  <a:pt x="3561496" y="0"/>
                </a:cubicBezTo>
                <a:cubicBezTo>
                  <a:pt x="3717078" y="3368"/>
                  <a:pt x="3839935" y="8626"/>
                  <a:pt x="4031882" y="0"/>
                </a:cubicBezTo>
                <a:cubicBezTo>
                  <a:pt x="4209538" y="-39264"/>
                  <a:pt x="4376874" y="4273"/>
                  <a:pt x="4636664" y="0"/>
                </a:cubicBezTo>
                <a:cubicBezTo>
                  <a:pt x="4925546" y="51535"/>
                  <a:pt x="5158543" y="427"/>
                  <a:pt x="5443040" y="0"/>
                </a:cubicBezTo>
                <a:cubicBezTo>
                  <a:pt x="5772798" y="10841"/>
                  <a:pt x="5890147" y="19867"/>
                  <a:pt x="6115021" y="0"/>
                </a:cubicBezTo>
                <a:cubicBezTo>
                  <a:pt x="6360192" y="6232"/>
                  <a:pt x="6462493" y="-8577"/>
                  <a:pt x="6719803" y="0"/>
                </a:cubicBezTo>
                <a:cubicBezTo>
                  <a:pt x="6720523" y="6145"/>
                  <a:pt x="6721077" y="10889"/>
                  <a:pt x="6719803" y="20572"/>
                </a:cubicBezTo>
                <a:cubicBezTo>
                  <a:pt x="6537598" y="-9009"/>
                  <a:pt x="6400445" y="2971"/>
                  <a:pt x="6182219" y="20572"/>
                </a:cubicBezTo>
                <a:cubicBezTo>
                  <a:pt x="5919938" y="28931"/>
                  <a:pt x="5740411" y="1040"/>
                  <a:pt x="5375842" y="20572"/>
                </a:cubicBezTo>
                <a:cubicBezTo>
                  <a:pt x="4987951" y="27795"/>
                  <a:pt x="5019370" y="36462"/>
                  <a:pt x="4838258" y="20572"/>
                </a:cubicBezTo>
                <a:cubicBezTo>
                  <a:pt x="4656820" y="-10192"/>
                  <a:pt x="4453487" y="16407"/>
                  <a:pt x="4367872" y="20572"/>
                </a:cubicBezTo>
                <a:cubicBezTo>
                  <a:pt x="4260060" y="48183"/>
                  <a:pt x="4104015" y="30010"/>
                  <a:pt x="3897486" y="20572"/>
                </a:cubicBezTo>
                <a:cubicBezTo>
                  <a:pt x="3694921" y="30320"/>
                  <a:pt x="3348171" y="37095"/>
                  <a:pt x="3158307" y="20572"/>
                </a:cubicBezTo>
                <a:cubicBezTo>
                  <a:pt x="2992639" y="-2227"/>
                  <a:pt x="2871874" y="7519"/>
                  <a:pt x="2687921" y="20572"/>
                </a:cubicBezTo>
                <a:cubicBezTo>
                  <a:pt x="2493075" y="41328"/>
                  <a:pt x="2185278" y="18558"/>
                  <a:pt x="2015941" y="20572"/>
                </a:cubicBezTo>
                <a:cubicBezTo>
                  <a:pt x="1826536" y="19254"/>
                  <a:pt x="1582842" y="-4656"/>
                  <a:pt x="1478357" y="20572"/>
                </a:cubicBezTo>
                <a:cubicBezTo>
                  <a:pt x="1394088" y="70000"/>
                  <a:pt x="1091476" y="76618"/>
                  <a:pt x="806376" y="20572"/>
                </a:cubicBezTo>
                <a:cubicBezTo>
                  <a:pt x="639680" y="3836"/>
                  <a:pt x="499754" y="14548"/>
                  <a:pt x="403188" y="20572"/>
                </a:cubicBezTo>
                <a:cubicBezTo>
                  <a:pt x="306622" y="26596"/>
                  <a:pt x="89004" y="16752"/>
                  <a:pt x="0" y="20572"/>
                </a:cubicBezTo>
                <a:cubicBezTo>
                  <a:pt x="826" y="15033"/>
                  <a:pt x="-49" y="9126"/>
                  <a:pt x="0" y="0"/>
                </a:cubicBezTo>
                <a:close/>
              </a:path>
            </a:pathLst>
          </a:custGeom>
          <a:solidFill>
            <a:srgbClr val="F26323"/>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6719803"/>
                      <a:gd name="connsiteY0" fmla="*/ 0 h 20572"/>
                      <a:gd name="connsiteX1" fmla="*/ 671980 w 6719803"/>
                      <a:gd name="connsiteY1" fmla="*/ 0 h 20572"/>
                      <a:gd name="connsiteX2" fmla="*/ 1343961 w 6719803"/>
                      <a:gd name="connsiteY2" fmla="*/ 0 h 20572"/>
                      <a:gd name="connsiteX3" fmla="*/ 2015941 w 6719803"/>
                      <a:gd name="connsiteY3" fmla="*/ 0 h 20572"/>
                      <a:gd name="connsiteX4" fmla="*/ 2822317 w 6719803"/>
                      <a:gd name="connsiteY4" fmla="*/ 0 h 20572"/>
                      <a:gd name="connsiteX5" fmla="*/ 3561496 w 6719803"/>
                      <a:gd name="connsiteY5" fmla="*/ 0 h 20572"/>
                      <a:gd name="connsiteX6" fmla="*/ 4031882 w 6719803"/>
                      <a:gd name="connsiteY6" fmla="*/ 0 h 20572"/>
                      <a:gd name="connsiteX7" fmla="*/ 4636664 w 6719803"/>
                      <a:gd name="connsiteY7" fmla="*/ 0 h 20572"/>
                      <a:gd name="connsiteX8" fmla="*/ 5443040 w 6719803"/>
                      <a:gd name="connsiteY8" fmla="*/ 0 h 20572"/>
                      <a:gd name="connsiteX9" fmla="*/ 6115021 w 6719803"/>
                      <a:gd name="connsiteY9" fmla="*/ 0 h 20572"/>
                      <a:gd name="connsiteX10" fmla="*/ 6719803 w 6719803"/>
                      <a:gd name="connsiteY10" fmla="*/ 0 h 20572"/>
                      <a:gd name="connsiteX11" fmla="*/ 6719803 w 6719803"/>
                      <a:gd name="connsiteY11" fmla="*/ 20572 h 20572"/>
                      <a:gd name="connsiteX12" fmla="*/ 6182219 w 6719803"/>
                      <a:gd name="connsiteY12" fmla="*/ 20572 h 20572"/>
                      <a:gd name="connsiteX13" fmla="*/ 5375842 w 6719803"/>
                      <a:gd name="connsiteY13" fmla="*/ 20572 h 20572"/>
                      <a:gd name="connsiteX14" fmla="*/ 4838258 w 6719803"/>
                      <a:gd name="connsiteY14" fmla="*/ 20572 h 20572"/>
                      <a:gd name="connsiteX15" fmla="*/ 4367872 w 6719803"/>
                      <a:gd name="connsiteY15" fmla="*/ 20572 h 20572"/>
                      <a:gd name="connsiteX16" fmla="*/ 3897486 w 6719803"/>
                      <a:gd name="connsiteY16" fmla="*/ 20572 h 20572"/>
                      <a:gd name="connsiteX17" fmla="*/ 3158307 w 6719803"/>
                      <a:gd name="connsiteY17" fmla="*/ 20572 h 20572"/>
                      <a:gd name="connsiteX18" fmla="*/ 2687921 w 6719803"/>
                      <a:gd name="connsiteY18" fmla="*/ 20572 h 20572"/>
                      <a:gd name="connsiteX19" fmla="*/ 2015941 w 6719803"/>
                      <a:gd name="connsiteY19" fmla="*/ 20572 h 20572"/>
                      <a:gd name="connsiteX20" fmla="*/ 1478357 w 6719803"/>
                      <a:gd name="connsiteY20" fmla="*/ 20572 h 20572"/>
                      <a:gd name="connsiteX21" fmla="*/ 806376 w 6719803"/>
                      <a:gd name="connsiteY21" fmla="*/ 20572 h 20572"/>
                      <a:gd name="connsiteX22" fmla="*/ 0 w 6719803"/>
                      <a:gd name="connsiteY22" fmla="*/ 20572 h 20572"/>
                      <a:gd name="connsiteX23" fmla="*/ 0 w 6719803"/>
                      <a:gd name="connsiteY23" fmla="*/ 0 h 2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19803" h="20572" fill="none" extrusionOk="0">
                        <a:moveTo>
                          <a:pt x="0" y="0"/>
                        </a:moveTo>
                        <a:cubicBezTo>
                          <a:pt x="147856" y="9367"/>
                          <a:pt x="461144" y="-5123"/>
                          <a:pt x="671980" y="0"/>
                        </a:cubicBezTo>
                        <a:cubicBezTo>
                          <a:pt x="882816" y="5123"/>
                          <a:pt x="1199916" y="8135"/>
                          <a:pt x="1343961" y="0"/>
                        </a:cubicBezTo>
                        <a:cubicBezTo>
                          <a:pt x="1488006" y="-8135"/>
                          <a:pt x="1769771" y="26806"/>
                          <a:pt x="2015941" y="0"/>
                        </a:cubicBezTo>
                        <a:cubicBezTo>
                          <a:pt x="2262111" y="-26806"/>
                          <a:pt x="2489481" y="9384"/>
                          <a:pt x="2822317" y="0"/>
                        </a:cubicBezTo>
                        <a:cubicBezTo>
                          <a:pt x="3155153" y="-9384"/>
                          <a:pt x="3394681" y="-5088"/>
                          <a:pt x="3561496" y="0"/>
                        </a:cubicBezTo>
                        <a:cubicBezTo>
                          <a:pt x="3728311" y="5088"/>
                          <a:pt x="3850018" y="-867"/>
                          <a:pt x="4031882" y="0"/>
                        </a:cubicBezTo>
                        <a:cubicBezTo>
                          <a:pt x="4213746" y="867"/>
                          <a:pt x="4397146" y="-23899"/>
                          <a:pt x="4636664" y="0"/>
                        </a:cubicBezTo>
                        <a:cubicBezTo>
                          <a:pt x="4876182" y="23899"/>
                          <a:pt x="5108383" y="-11633"/>
                          <a:pt x="5443040" y="0"/>
                        </a:cubicBezTo>
                        <a:cubicBezTo>
                          <a:pt x="5777697" y="11633"/>
                          <a:pt x="5884012" y="14850"/>
                          <a:pt x="6115021" y="0"/>
                        </a:cubicBezTo>
                        <a:cubicBezTo>
                          <a:pt x="6346030" y="-14850"/>
                          <a:pt x="6460910" y="-24976"/>
                          <a:pt x="6719803" y="0"/>
                        </a:cubicBezTo>
                        <a:cubicBezTo>
                          <a:pt x="6720091" y="5480"/>
                          <a:pt x="6720814" y="10567"/>
                          <a:pt x="6719803" y="20572"/>
                        </a:cubicBezTo>
                        <a:cubicBezTo>
                          <a:pt x="6526717" y="518"/>
                          <a:pt x="6396815" y="20044"/>
                          <a:pt x="6182219" y="20572"/>
                        </a:cubicBezTo>
                        <a:cubicBezTo>
                          <a:pt x="5967623" y="21100"/>
                          <a:pt x="5757622" y="12915"/>
                          <a:pt x="5375842" y="20572"/>
                        </a:cubicBezTo>
                        <a:cubicBezTo>
                          <a:pt x="4994062" y="28229"/>
                          <a:pt x="5020609" y="38987"/>
                          <a:pt x="4838258" y="20572"/>
                        </a:cubicBezTo>
                        <a:cubicBezTo>
                          <a:pt x="4655907" y="2157"/>
                          <a:pt x="4466977" y="8530"/>
                          <a:pt x="4367872" y="20572"/>
                        </a:cubicBezTo>
                        <a:cubicBezTo>
                          <a:pt x="4268767" y="32614"/>
                          <a:pt x="4099389" y="26572"/>
                          <a:pt x="3897486" y="20572"/>
                        </a:cubicBezTo>
                        <a:cubicBezTo>
                          <a:pt x="3695583" y="14572"/>
                          <a:pt x="3315853" y="56265"/>
                          <a:pt x="3158307" y="20572"/>
                        </a:cubicBezTo>
                        <a:cubicBezTo>
                          <a:pt x="3000761" y="-15121"/>
                          <a:pt x="2886269" y="6751"/>
                          <a:pt x="2687921" y="20572"/>
                        </a:cubicBezTo>
                        <a:cubicBezTo>
                          <a:pt x="2489573" y="34393"/>
                          <a:pt x="2208026" y="6562"/>
                          <a:pt x="2015941" y="20572"/>
                        </a:cubicBezTo>
                        <a:cubicBezTo>
                          <a:pt x="1823856" y="34582"/>
                          <a:pt x="1591291" y="-4178"/>
                          <a:pt x="1478357" y="20572"/>
                        </a:cubicBezTo>
                        <a:cubicBezTo>
                          <a:pt x="1365423" y="45322"/>
                          <a:pt x="1110768" y="18364"/>
                          <a:pt x="806376" y="20572"/>
                        </a:cubicBezTo>
                        <a:cubicBezTo>
                          <a:pt x="501984" y="22780"/>
                          <a:pt x="339101" y="25194"/>
                          <a:pt x="0" y="20572"/>
                        </a:cubicBezTo>
                        <a:cubicBezTo>
                          <a:pt x="-63" y="14473"/>
                          <a:pt x="221" y="9067"/>
                          <a:pt x="0" y="0"/>
                        </a:cubicBezTo>
                        <a:close/>
                      </a:path>
                      <a:path w="6719803" h="20572" stroke="0" extrusionOk="0">
                        <a:moveTo>
                          <a:pt x="0" y="0"/>
                        </a:moveTo>
                        <a:cubicBezTo>
                          <a:pt x="136980" y="26001"/>
                          <a:pt x="424287" y="-3439"/>
                          <a:pt x="604782" y="0"/>
                        </a:cubicBezTo>
                        <a:cubicBezTo>
                          <a:pt x="785277" y="3439"/>
                          <a:pt x="892260" y="-3178"/>
                          <a:pt x="1075168" y="0"/>
                        </a:cubicBezTo>
                        <a:cubicBezTo>
                          <a:pt x="1258076" y="3178"/>
                          <a:pt x="1603246" y="-7706"/>
                          <a:pt x="1881545" y="0"/>
                        </a:cubicBezTo>
                        <a:cubicBezTo>
                          <a:pt x="2159844" y="7706"/>
                          <a:pt x="2348470" y="15411"/>
                          <a:pt x="2486327" y="0"/>
                        </a:cubicBezTo>
                        <a:cubicBezTo>
                          <a:pt x="2624184" y="-15411"/>
                          <a:pt x="2865246" y="-28448"/>
                          <a:pt x="3091109" y="0"/>
                        </a:cubicBezTo>
                        <a:cubicBezTo>
                          <a:pt x="3316972" y="28448"/>
                          <a:pt x="3498013" y="-36826"/>
                          <a:pt x="3897486" y="0"/>
                        </a:cubicBezTo>
                        <a:cubicBezTo>
                          <a:pt x="4296959" y="36826"/>
                          <a:pt x="4192964" y="-16169"/>
                          <a:pt x="4435070" y="0"/>
                        </a:cubicBezTo>
                        <a:cubicBezTo>
                          <a:pt x="4677176" y="16169"/>
                          <a:pt x="4951746" y="-16659"/>
                          <a:pt x="5241446" y="0"/>
                        </a:cubicBezTo>
                        <a:cubicBezTo>
                          <a:pt x="5531146" y="16659"/>
                          <a:pt x="5661304" y="-33023"/>
                          <a:pt x="6047823" y="0"/>
                        </a:cubicBezTo>
                        <a:cubicBezTo>
                          <a:pt x="6434342" y="33023"/>
                          <a:pt x="6419883" y="-3990"/>
                          <a:pt x="6719803" y="0"/>
                        </a:cubicBezTo>
                        <a:cubicBezTo>
                          <a:pt x="6719784" y="8611"/>
                          <a:pt x="6719512" y="14547"/>
                          <a:pt x="6719803" y="20572"/>
                        </a:cubicBezTo>
                        <a:cubicBezTo>
                          <a:pt x="6548927" y="21243"/>
                          <a:pt x="6201817" y="25744"/>
                          <a:pt x="5980625" y="20572"/>
                        </a:cubicBezTo>
                        <a:cubicBezTo>
                          <a:pt x="5759433" y="15400"/>
                          <a:pt x="5499623" y="48774"/>
                          <a:pt x="5174248" y="20572"/>
                        </a:cubicBezTo>
                        <a:cubicBezTo>
                          <a:pt x="4848873" y="-7630"/>
                          <a:pt x="4652722" y="-19524"/>
                          <a:pt x="4367872" y="20572"/>
                        </a:cubicBezTo>
                        <a:cubicBezTo>
                          <a:pt x="4083022" y="60668"/>
                          <a:pt x="3969552" y="25101"/>
                          <a:pt x="3830288" y="20572"/>
                        </a:cubicBezTo>
                        <a:cubicBezTo>
                          <a:pt x="3691024" y="16043"/>
                          <a:pt x="3412561" y="2838"/>
                          <a:pt x="3158307" y="20572"/>
                        </a:cubicBezTo>
                        <a:cubicBezTo>
                          <a:pt x="2904053" y="38306"/>
                          <a:pt x="2624517" y="-3300"/>
                          <a:pt x="2351931" y="20572"/>
                        </a:cubicBezTo>
                        <a:cubicBezTo>
                          <a:pt x="2079345" y="44444"/>
                          <a:pt x="1865219" y="37309"/>
                          <a:pt x="1679951" y="20572"/>
                        </a:cubicBezTo>
                        <a:cubicBezTo>
                          <a:pt x="1494683" y="3835"/>
                          <a:pt x="1375065" y="12067"/>
                          <a:pt x="1209565" y="20572"/>
                        </a:cubicBezTo>
                        <a:cubicBezTo>
                          <a:pt x="1044065" y="29077"/>
                          <a:pt x="916216" y="28523"/>
                          <a:pt x="671980" y="20572"/>
                        </a:cubicBezTo>
                        <a:cubicBezTo>
                          <a:pt x="427745" y="12621"/>
                          <a:pt x="300769" y="2231"/>
                          <a:pt x="0" y="20572"/>
                        </a:cubicBezTo>
                        <a:cubicBezTo>
                          <a:pt x="8" y="14865"/>
                          <a:pt x="-46" y="58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795" name="Rectangle 3"/>
          <p:cNvSpPr>
            <a:spLocks noGrp="1" noChangeArrowheads="1"/>
          </p:cNvSpPr>
          <p:nvPr>
            <p:ph idx="1"/>
          </p:nvPr>
        </p:nvSpPr>
        <p:spPr>
          <a:xfrm>
            <a:off x="5766552" y="2035277"/>
            <a:ext cx="7328100" cy="6920638"/>
          </a:xfrm>
        </p:spPr>
        <p:txBody>
          <a:bodyPr anchor="ctr">
            <a:normAutofit/>
          </a:bodyPr>
          <a:lstStyle/>
          <a:p>
            <a:pPr marL="92710" indent="0">
              <a:lnSpc>
                <a:spcPct val="100000"/>
              </a:lnSpc>
              <a:spcBef>
                <a:spcPts val="550"/>
              </a:spcBef>
              <a:buNone/>
              <a:tabLst>
                <a:tab pos="201930" algn="l"/>
              </a:tabLst>
            </a:pPr>
            <a:endParaRPr lang="en-US" sz="4800">
              <a:cs typeface="Garamond"/>
            </a:endParaRPr>
          </a:p>
          <a:p>
            <a:pPr marL="926465" lvl="1" indent="-685800">
              <a:lnSpc>
                <a:spcPct val="100000"/>
              </a:lnSpc>
              <a:spcBef>
                <a:spcPts val="240"/>
              </a:spcBef>
              <a:buFont typeface="Arial" panose="020B0604020202020204" pitchFamily="34" charset="0"/>
              <a:buChar char="•"/>
              <a:tabLst>
                <a:tab pos="331470" algn="l"/>
              </a:tabLst>
            </a:pPr>
            <a:r>
              <a:rPr lang="en-US" sz="4800" b="1">
                <a:latin typeface="Franklin Gothic Book"/>
                <a:ea typeface="Roboto"/>
                <a:cs typeface="Garamond"/>
              </a:rPr>
              <a:t>EPA</a:t>
            </a:r>
            <a:r>
              <a:rPr lang="en-US" sz="4800" b="1" spc="40">
                <a:latin typeface="Franklin Gothic Book"/>
                <a:ea typeface="Roboto"/>
                <a:cs typeface="Garamond"/>
              </a:rPr>
              <a:t> </a:t>
            </a:r>
            <a:r>
              <a:rPr lang="en-US" sz="4800" b="1">
                <a:latin typeface="Franklin Gothic Book"/>
                <a:ea typeface="Roboto"/>
                <a:cs typeface="Garamond"/>
              </a:rPr>
              <a:t>application </a:t>
            </a:r>
            <a:r>
              <a:rPr lang="en-US" sz="4800" b="1" spc="-10">
                <a:latin typeface="Franklin Gothic Book"/>
                <a:ea typeface="Roboto"/>
                <a:cs typeface="Garamond"/>
              </a:rPr>
              <a:t>process</a:t>
            </a:r>
            <a:endParaRPr lang="en-US" sz="4800">
              <a:latin typeface="Franklin Gothic Book"/>
              <a:ea typeface="Roboto"/>
              <a:cs typeface="Garamond"/>
            </a:endParaRPr>
          </a:p>
          <a:p>
            <a:pPr marL="240665" marR="854075" lvl="1" indent="0">
              <a:lnSpc>
                <a:spcPct val="104000"/>
              </a:lnSpc>
              <a:spcBef>
                <a:spcPts val="180"/>
              </a:spcBef>
              <a:buNone/>
              <a:tabLst>
                <a:tab pos="332105" algn="l"/>
              </a:tabLst>
            </a:pPr>
            <a:endParaRPr lang="en-US" sz="4800" b="1">
              <a:cs typeface="Garamond"/>
            </a:endParaRPr>
          </a:p>
          <a:p>
            <a:pPr marL="926465" marR="854075" lvl="1" indent="-685800">
              <a:lnSpc>
                <a:spcPct val="104000"/>
              </a:lnSpc>
              <a:spcBef>
                <a:spcPts val="180"/>
              </a:spcBef>
              <a:buFont typeface="Arial" panose="020B0604020202020204" pitchFamily="34" charset="0"/>
              <a:buChar char="•"/>
              <a:tabLst>
                <a:tab pos="332105" algn="l"/>
              </a:tabLst>
            </a:pPr>
            <a:r>
              <a:rPr lang="en-US" sz="4800" b="1">
                <a:latin typeface="Franklin Gothic Book"/>
                <a:ea typeface="Roboto"/>
                <a:cs typeface="Garamond"/>
              </a:rPr>
              <a:t>Must</a:t>
            </a:r>
            <a:r>
              <a:rPr lang="en-US" sz="4800" b="1" spc="45">
                <a:latin typeface="Franklin Gothic Book"/>
                <a:ea typeface="Roboto"/>
                <a:cs typeface="Garamond"/>
              </a:rPr>
              <a:t> </a:t>
            </a:r>
            <a:r>
              <a:rPr lang="en-US" sz="4800" b="1">
                <a:latin typeface="Franklin Gothic Book"/>
                <a:ea typeface="Roboto"/>
                <a:cs typeface="Garamond"/>
              </a:rPr>
              <a:t>still</a:t>
            </a:r>
            <a:r>
              <a:rPr lang="en-US" sz="4800" b="1" spc="65">
                <a:latin typeface="Franklin Gothic Book"/>
                <a:ea typeface="Roboto"/>
                <a:cs typeface="Garamond"/>
              </a:rPr>
              <a:t> </a:t>
            </a:r>
            <a:r>
              <a:rPr lang="en-US" sz="4800" b="1">
                <a:latin typeface="Franklin Gothic Book"/>
                <a:ea typeface="Roboto"/>
                <a:cs typeface="Garamond"/>
              </a:rPr>
              <a:t>report</a:t>
            </a:r>
            <a:r>
              <a:rPr lang="en-US" sz="4800" b="1" spc="60">
                <a:latin typeface="Franklin Gothic Book"/>
                <a:ea typeface="Roboto"/>
                <a:cs typeface="Garamond"/>
              </a:rPr>
              <a:t> </a:t>
            </a:r>
            <a:r>
              <a:rPr lang="en-US" sz="4800" b="1">
                <a:latin typeface="Franklin Gothic Book"/>
                <a:ea typeface="Roboto"/>
                <a:cs typeface="Garamond"/>
              </a:rPr>
              <a:t>generic</a:t>
            </a:r>
            <a:r>
              <a:rPr lang="en-US" sz="4800" b="1" spc="80">
                <a:latin typeface="Franklin Gothic Book"/>
                <a:ea typeface="Roboto"/>
                <a:cs typeface="Garamond"/>
              </a:rPr>
              <a:t> chemical </a:t>
            </a:r>
            <a:r>
              <a:rPr lang="en-US" sz="4800" b="1">
                <a:latin typeface="Franklin Gothic Book"/>
                <a:ea typeface="Roboto"/>
                <a:cs typeface="Garamond"/>
              </a:rPr>
              <a:t>class or category</a:t>
            </a:r>
            <a:endParaRPr lang="en-US" sz="4800" b="1" spc="55">
              <a:latin typeface="Franklin Gothic Book"/>
              <a:ea typeface="Roboto"/>
              <a:cs typeface="Garamond"/>
            </a:endParaRPr>
          </a:p>
          <a:p>
            <a:pPr marL="0" indent="0" eaLnBrk="1" hangingPunct="1">
              <a:buNone/>
            </a:pPr>
            <a:endParaRPr lang="en-US" sz="4000"/>
          </a:p>
          <a:p>
            <a:pPr marL="0" indent="0" eaLnBrk="1" hangingPunct="1">
              <a:buNone/>
            </a:pPr>
            <a:endParaRPr lang="en-US" sz="2900"/>
          </a:p>
        </p:txBody>
      </p:sp>
      <p:sp>
        <p:nvSpPr>
          <p:cNvPr id="3" name="TextBox 2">
            <a:extLst>
              <a:ext uri="{FF2B5EF4-FFF2-40B4-BE49-F238E27FC236}">
                <a16:creationId xmlns:a16="http://schemas.microsoft.com/office/drawing/2014/main" id="{08C3C2A8-9428-2B41-7670-9A309FA622F6}"/>
              </a:ext>
            </a:extLst>
          </p:cNvPr>
          <p:cNvSpPr txBox="1"/>
          <p:nvPr/>
        </p:nvSpPr>
        <p:spPr>
          <a:xfrm>
            <a:off x="942867" y="9791712"/>
            <a:ext cx="6858000" cy="646331"/>
          </a:xfrm>
          <a:prstGeom prst="rect">
            <a:avLst/>
          </a:prstGeom>
          <a:noFill/>
        </p:spPr>
        <p:txBody>
          <a:bodyPr wrap="square" lIns="91440" tIns="45720" rIns="91440" bIns="45720" anchor="t">
            <a:spAutoFit/>
          </a:bodyPr>
          <a:lstStyle/>
          <a:p>
            <a:pPr>
              <a:defRPr/>
            </a:pPr>
            <a:r>
              <a:rPr lang="en-US">
                <a:solidFill>
                  <a:prstClr val="black"/>
                </a:solidFill>
                <a:ea typeface="+mn-lt"/>
                <a:cs typeface="+mn-lt"/>
                <a:hlinkClick r:id="rId3">
                  <a:extLst>
                    <a:ext uri="{A12FA001-AC4F-418D-AE19-62706E023703}">
                      <ahyp:hlinkClr xmlns:ahyp="http://schemas.microsoft.com/office/drawing/2018/hyperlinkcolor" val="tx"/>
                    </a:ext>
                  </a:extLst>
                </a:hlinkClick>
              </a:rPr>
              <a:t>https://www.epa.gov/epcra/epcra-trade-secret-forms-and-instructions</a:t>
            </a:r>
            <a:endParaRPr lang="en-US"/>
          </a:p>
          <a:p>
            <a:pPr>
              <a:defRPr/>
            </a:pPr>
            <a:endParaRPr lang="en-US">
              <a:solidFill>
                <a:prstClr val="black"/>
              </a:solidFill>
              <a:cs typeface="Calibri"/>
            </a:endParaRPr>
          </a:p>
        </p:txBody>
      </p:sp>
      <p:sp>
        <p:nvSpPr>
          <p:cNvPr id="33796" name="Slide Number Placeholder 5"/>
          <p:cNvSpPr>
            <a:spLocks noGrp="1"/>
          </p:cNvSpPr>
          <p:nvPr>
            <p:ph type="sldNum" sz="quarter" idx="12"/>
          </p:nvPr>
        </p:nvSpPr>
        <p:spPr>
          <a:xfrm>
            <a:off x="9685803" y="9533053"/>
            <a:ext cx="3085743" cy="547603"/>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BC5F2D1E-0325-4EF6-8070-6323EBE85ABB}"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28</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042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4412" cy="3520577"/>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rgbClr val="F08361"/>
          </a:solidFill>
          <a:ln w="819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9E322D-55EC-2892-6678-086BD05499B4}"/>
              </a:ext>
            </a:extLst>
          </p:cNvPr>
          <p:cNvSpPr>
            <a:spLocks noGrp="1"/>
          </p:cNvSpPr>
          <p:nvPr>
            <p:ph type="title"/>
          </p:nvPr>
        </p:nvSpPr>
        <p:spPr>
          <a:xfrm>
            <a:off x="942865" y="601738"/>
            <a:ext cx="11828681" cy="2021786"/>
          </a:xfrm>
        </p:spPr>
        <p:txBody>
          <a:bodyPr>
            <a:normAutofit/>
          </a:bodyPr>
          <a:lstStyle/>
          <a:p>
            <a:r>
              <a:rPr kumimoji="0" lang="en-US" sz="6600" b="0" i="0" u="none" strike="noStrike" kern="1200" cap="none" spc="0" normalizeH="0" baseline="0" noProof="0">
                <a:ln>
                  <a:noFill/>
                </a:ln>
                <a:solidFill>
                  <a:schemeClr val="tx1"/>
                </a:solidFill>
                <a:effectLst/>
                <a:uLnTx/>
                <a:uFillTx/>
                <a:latin typeface="Franklin Gothic Medium" panose="020B0603020102020204" pitchFamily="34" charset="0"/>
                <a:ea typeface="Roboto Medium" panose="02000000000000000000" pitchFamily="2" charset="0"/>
                <a:cs typeface="+mj-cs"/>
              </a:rPr>
              <a:t>Section 304</a:t>
            </a:r>
            <a:br>
              <a:rPr kumimoji="0" lang="en-US" sz="6600" b="0" i="0" u="none" strike="noStrike" kern="1200" cap="none" spc="0" normalizeH="0" baseline="0" noProof="0">
                <a:ln>
                  <a:noFill/>
                </a:ln>
                <a:solidFill>
                  <a:schemeClr val="tx1"/>
                </a:solidFill>
                <a:effectLst/>
                <a:uLnTx/>
                <a:uFillTx/>
                <a:latin typeface="Franklin Gothic Medium" panose="020B0603020102020204" pitchFamily="34" charset="0"/>
                <a:ea typeface="Roboto Medium" panose="02000000000000000000" pitchFamily="2" charset="0"/>
                <a:cs typeface="+mj-cs"/>
              </a:rPr>
            </a:br>
            <a:r>
              <a:rPr kumimoji="0" lang="en-US" sz="6600" b="0" i="0" u="none" strike="noStrike" kern="1200" cap="none" spc="0" normalizeH="0" baseline="0" noProof="0">
                <a:ln>
                  <a:noFill/>
                </a:ln>
                <a:solidFill>
                  <a:schemeClr val="tx1"/>
                </a:solidFill>
                <a:effectLst/>
                <a:uLnTx/>
                <a:uFillTx/>
                <a:latin typeface="Franklin Gothic Medium" panose="020B0603020102020204" pitchFamily="34" charset="0"/>
                <a:ea typeface="Roboto Medium" panose="02000000000000000000" pitchFamily="2" charset="0"/>
                <a:cs typeface="+mj-cs"/>
              </a:rPr>
              <a:t>Emergency Release Notification</a:t>
            </a:r>
            <a:endParaRPr lang="en-US" sz="6600">
              <a:solidFill>
                <a:schemeClr val="tx1"/>
              </a:solidFill>
            </a:endParaRPr>
          </a:p>
        </p:txBody>
      </p:sp>
      <p:sp>
        <p:nvSpPr>
          <p:cNvPr id="3" name="Content Placeholder 2">
            <a:extLst>
              <a:ext uri="{FF2B5EF4-FFF2-40B4-BE49-F238E27FC236}">
                <a16:creationId xmlns:a16="http://schemas.microsoft.com/office/drawing/2014/main" id="{DBBBDDF0-46B0-D5B6-1EA9-0B73F81ABF89}"/>
              </a:ext>
            </a:extLst>
          </p:cNvPr>
          <p:cNvSpPr>
            <a:spLocks noGrp="1"/>
          </p:cNvSpPr>
          <p:nvPr>
            <p:ph idx="1"/>
          </p:nvPr>
        </p:nvSpPr>
        <p:spPr>
          <a:xfrm>
            <a:off x="942865" y="3879584"/>
            <a:ext cx="11828681" cy="5384430"/>
          </a:xfrm>
        </p:spPr>
        <p:txBody>
          <a:bodyPr>
            <a:normAutofit/>
          </a:bodyPr>
          <a:lstStyle/>
          <a:p>
            <a:pPr>
              <a:buNone/>
            </a:pPr>
            <a:r>
              <a:rPr lang="en-US" sz="2900"/>
              <a:t>A spill or release of EHS must be reported immediately to affected SERC or TERC and LEPC(s) if:</a:t>
            </a:r>
          </a:p>
          <a:p>
            <a:pPr>
              <a:buNone/>
            </a:pPr>
            <a:endParaRPr lang="en-US" sz="2900"/>
          </a:p>
          <a:p>
            <a:pPr lvl="1">
              <a:buFont typeface="Arial" panose="020B0604020202020204" pitchFamily="34" charset="0"/>
              <a:buChar char="•"/>
            </a:pPr>
            <a:r>
              <a:rPr lang="en-US" sz="2900"/>
              <a:t>The release meets or exceeds the reportable quantity (RQ) for that substance.</a:t>
            </a:r>
          </a:p>
          <a:p>
            <a:pPr eaLnBrk="1" hangingPunct="1">
              <a:buFont typeface="Wingdings" pitchFamily="2" charset="2"/>
              <a:buNone/>
            </a:pPr>
            <a:r>
              <a:rPr lang="en-US" sz="2900" b="1"/>
              <a:t>AND</a:t>
            </a:r>
          </a:p>
          <a:p>
            <a:pPr lvl="1">
              <a:buFont typeface="Arial" panose="020B0604020202020204" pitchFamily="34" charset="0"/>
              <a:buChar char="•"/>
            </a:pPr>
            <a:r>
              <a:rPr lang="en-US" sz="2900"/>
              <a:t>The release could result in exposure to persons outside the boundary of the facility site.</a:t>
            </a:r>
          </a:p>
          <a:p>
            <a:pPr marL="685709" lvl="1" indent="0">
              <a:buNone/>
            </a:pPr>
            <a:endParaRPr lang="en-US" sz="2900"/>
          </a:p>
          <a:p>
            <a:pPr marL="0" indent="0">
              <a:buNone/>
            </a:pPr>
            <a:r>
              <a:rPr lang="en-US" sz="2900"/>
              <a:t>If the chemical is a CERCLA hazardous substance, notification should also go to the National Response Center (NRC). </a:t>
            </a:r>
          </a:p>
          <a:p>
            <a:endParaRPr lang="en-US" sz="2900"/>
          </a:p>
        </p:txBody>
      </p:sp>
      <p:sp>
        <p:nvSpPr>
          <p:cNvPr id="13" name="TextBox 12">
            <a:extLst>
              <a:ext uri="{FF2B5EF4-FFF2-40B4-BE49-F238E27FC236}">
                <a16:creationId xmlns:a16="http://schemas.microsoft.com/office/drawing/2014/main" id="{026D2A30-AB58-95D1-EAFD-81DFB073F5BA}"/>
              </a:ext>
            </a:extLst>
          </p:cNvPr>
          <p:cNvSpPr txBox="1"/>
          <p:nvPr/>
        </p:nvSpPr>
        <p:spPr>
          <a:xfrm>
            <a:off x="942864" y="9636946"/>
            <a:ext cx="8595273" cy="646331"/>
          </a:xfrm>
          <a:prstGeom prst="rect">
            <a:avLst/>
          </a:prstGeom>
          <a:noFill/>
        </p:spPr>
        <p:txBody>
          <a:bodyPr wrap="square" lIns="91440" tIns="45720" rIns="91440" bIns="45720" anchor="t">
            <a:spAutoFit/>
          </a:bodyPr>
          <a:lstStyle/>
          <a:p>
            <a:pPr>
              <a:defRPr/>
            </a:pPr>
            <a:r>
              <a:rPr lang="en-US">
                <a:solidFill>
                  <a:prstClr val="black"/>
                </a:solidFill>
                <a:ea typeface="+mn-lt"/>
                <a:cs typeface="+mn-lt"/>
                <a:hlinkClick r:id="rId3"/>
              </a:rPr>
              <a:t>https://www.epa.gov/epcra/emergency-release-notifications</a:t>
            </a:r>
            <a:endParaRPr lang="en-US"/>
          </a:p>
          <a:p>
            <a:pPr marL="0" marR="0" lvl="0" indent="0" algn="l" defTabSz="457200">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prstClr val="black"/>
              </a:solidFill>
              <a:effectLst/>
              <a:uLnTx/>
              <a:uFillTx/>
              <a:latin typeface="Franklin Gothic Book"/>
            </a:endParaRPr>
          </a:p>
        </p:txBody>
      </p:sp>
      <p:sp>
        <p:nvSpPr>
          <p:cNvPr id="5" name="Slide Number Placeholder 4">
            <a:extLst>
              <a:ext uri="{FF2B5EF4-FFF2-40B4-BE49-F238E27FC236}">
                <a16:creationId xmlns:a16="http://schemas.microsoft.com/office/drawing/2014/main" id="{650B3807-968E-E8AA-5301-23EE5387DAD4}"/>
              </a:ext>
            </a:extLst>
          </p:cNvPr>
          <p:cNvSpPr>
            <a:spLocks noGrp="1"/>
          </p:cNvSpPr>
          <p:nvPr>
            <p:ph type="sldNum" sz="quarter" idx="12"/>
          </p:nvPr>
        </p:nvSpPr>
        <p:spPr>
          <a:xfrm>
            <a:off x="9685803" y="9533053"/>
            <a:ext cx="3085743" cy="547603"/>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7E65300D-5599-4468-BF5D-B13C6AAEC98A}" type="slidenum">
              <a:rPr kumimoji="1" lang="ja-JP" altLang="en-US" sz="18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600"/>
                </a:spcAft>
                <a:buClrTx/>
                <a:buSzTx/>
                <a:buFontTx/>
                <a:buNone/>
                <a:tabLst/>
                <a:defRPr/>
              </a:pPr>
              <a:t>29</a:t>
            </a:fld>
            <a:endParaRPr kumimoji="1" lang="ja-JP" altLang="en-US" sz="18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510125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21">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29196" cy="10285412"/>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F86E98F1-4D42-06C7-1D72-D7CE7A63D13F}"/>
              </a:ext>
            </a:extLst>
          </p:cNvPr>
          <p:cNvSpPr>
            <a:spLocks noGrp="1"/>
          </p:cNvSpPr>
          <p:nvPr>
            <p:ph type="title"/>
          </p:nvPr>
        </p:nvSpPr>
        <p:spPr>
          <a:xfrm>
            <a:off x="590265" y="930444"/>
            <a:ext cx="4283805" cy="8255758"/>
          </a:xfrm>
        </p:spPr>
        <p:txBody>
          <a:bodyPr>
            <a:normAutofit/>
          </a:bodyPr>
          <a:lstStyle/>
          <a:p>
            <a:r>
              <a:rPr lang="en-US" sz="7900">
                <a:solidFill>
                  <a:schemeClr val="bg1"/>
                </a:solidFill>
              </a:rPr>
              <a:t>Agenda</a:t>
            </a:r>
          </a:p>
        </p:txBody>
      </p:sp>
      <p:graphicFrame>
        <p:nvGraphicFramePr>
          <p:cNvPr id="20" name="Content Placeholder 15" descr="What is EPCRA?&#10;Ecology's role.&#10;Reporting basics.&#10;Data and resources.">
            <a:extLst>
              <a:ext uri="{FF2B5EF4-FFF2-40B4-BE49-F238E27FC236}">
                <a16:creationId xmlns:a16="http://schemas.microsoft.com/office/drawing/2014/main" id="{525481A8-80F0-6047-84FF-41BC26325ACE}"/>
              </a:ext>
            </a:extLst>
          </p:cNvPr>
          <p:cNvGraphicFramePr>
            <a:graphicFrameLocks noGrp="1"/>
          </p:cNvGraphicFramePr>
          <p:nvPr>
            <p:ph idx="1"/>
            <p:extLst>
              <p:ext uri="{D42A27DB-BD31-4B8C-83A1-F6EECF244321}">
                <p14:modId xmlns:p14="http://schemas.microsoft.com/office/powerpoint/2010/main" val="1633424684"/>
              </p:ext>
            </p:extLst>
          </p:nvPr>
        </p:nvGraphicFramePr>
        <p:xfrm>
          <a:off x="6162914" y="562310"/>
          <a:ext cx="7045780" cy="92467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E1DE0677-AD94-D211-283E-55AAB9311AC6}"/>
              </a:ext>
            </a:extLst>
          </p:cNvPr>
          <p:cNvSpPr>
            <a:spLocks noGrp="1"/>
          </p:cNvSpPr>
          <p:nvPr>
            <p:ph type="sldNum" sz="quarter" idx="12"/>
          </p:nvPr>
        </p:nvSpPr>
        <p:spPr/>
        <p:txBody>
          <a:bodyPr/>
          <a:lstStyle/>
          <a:p>
            <a:fld id="{7E65300D-5599-4468-BF5D-B13C6AAEC98A}" type="slidenum">
              <a:rPr kumimoji="1" lang="ja-JP" altLang="en-US" smtClean="0"/>
              <a:pPr/>
              <a:t>3</a:t>
            </a:fld>
            <a:endParaRPr kumimoji="1" lang="ja-JP" altLang="en-US"/>
          </a:p>
        </p:txBody>
      </p:sp>
    </p:spTree>
    <p:extLst>
      <p:ext uri="{BB962C8B-B14F-4D97-AF65-F5344CB8AC3E}">
        <p14:creationId xmlns:p14="http://schemas.microsoft.com/office/powerpoint/2010/main" val="3780621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65" y="411893"/>
            <a:ext cx="13713883" cy="1714235"/>
          </a:xfrm>
        </p:spPr>
        <p:txBody>
          <a:bodyPr>
            <a:normAutofit fontScale="90000"/>
          </a:bodyPr>
          <a:lstStyle/>
          <a:p>
            <a:r>
              <a:rPr lang="en-US">
                <a:latin typeface="Franklin Gothic Medium"/>
                <a:ea typeface="Roboto Medium"/>
              </a:rPr>
              <a:t>EPA’s “List of Lists”</a:t>
            </a:r>
            <a:br>
              <a:rPr lang="en-US"/>
            </a:br>
            <a:r>
              <a:rPr lang="en-US">
                <a:latin typeface="Franklin Gothic Medium"/>
                <a:ea typeface="Roboto Medium"/>
              </a:rPr>
              <a:t>How to identify spill or release thresholds under </a:t>
            </a:r>
            <a:br>
              <a:rPr lang="en-US">
                <a:latin typeface="Franklin Gothic Medium"/>
                <a:ea typeface="Roboto Medium"/>
              </a:rPr>
            </a:br>
            <a:r>
              <a:rPr lang="en-US">
                <a:latin typeface="Franklin Gothic Medium"/>
                <a:ea typeface="Roboto Medium"/>
              </a:rPr>
              <a:t>Section 304 and CERCLA </a:t>
            </a:r>
            <a:endParaRPr lang="en-US">
              <a:solidFill>
                <a:schemeClr val="tx2">
                  <a:lumMod val="50000"/>
                </a:schemeClr>
              </a:solidFill>
            </a:endParaRPr>
          </a:p>
        </p:txBody>
      </p:sp>
      <p:pic>
        <p:nvPicPr>
          <p:cNvPr id="9" name="Content Placeholder 8" descr="Screen shot of EPA's List of Lists">
            <a:extLst>
              <a:ext uri="{FF2B5EF4-FFF2-40B4-BE49-F238E27FC236}">
                <a16:creationId xmlns:a16="http://schemas.microsoft.com/office/drawing/2014/main" id="{73DFC472-FEFA-236E-A992-DFE74AC0CE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8690" y="2738438"/>
            <a:ext cx="10617032" cy="6526212"/>
          </a:xfrm>
          <a:prstGeom prst="rect">
            <a:avLst/>
          </a:prstGeom>
          <a:ln>
            <a:noFill/>
          </a:ln>
          <a:effectLst>
            <a:outerShdw blurRad="190500" algn="tl" rotWithShape="0">
              <a:srgbClr val="000000">
                <a:alpha val="70000"/>
              </a:srgbClr>
            </a:outerShdw>
          </a:effectLst>
        </p:spPr>
      </p:pic>
      <p:sp>
        <p:nvSpPr>
          <p:cNvPr id="11" name="Oval 10">
            <a:extLst>
              <a:ext uri="{FF2B5EF4-FFF2-40B4-BE49-F238E27FC236}">
                <a16:creationId xmlns:a16="http://schemas.microsoft.com/office/drawing/2014/main" id="{CF99C764-5B61-F3A1-79EC-AEFE0C628C2B}"/>
              </a:ext>
              <a:ext uri="{C183D7F6-B498-43B3-948B-1728B52AA6E4}">
                <adec:decorative xmlns:adec="http://schemas.microsoft.com/office/drawing/2017/decorative" val="1"/>
              </a:ext>
            </a:extLst>
          </p:cNvPr>
          <p:cNvSpPr/>
          <p:nvPr/>
        </p:nvSpPr>
        <p:spPr>
          <a:xfrm>
            <a:off x="7962313" y="3587262"/>
            <a:ext cx="956603" cy="1040288"/>
          </a:xfrm>
          <a:prstGeom prst="ellipse">
            <a:avLst/>
          </a:prstGeom>
          <a:noFill/>
          <a:ln w="57150">
            <a:solidFill>
              <a:srgbClr val="861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0D5F94A2-026A-F27C-AED3-3100BE43ED64}"/>
              </a:ext>
              <a:ext uri="{C183D7F6-B498-43B3-948B-1728B52AA6E4}">
                <adec:decorative xmlns:adec="http://schemas.microsoft.com/office/drawing/2017/decorative" val="1"/>
              </a:ext>
            </a:extLst>
          </p:cNvPr>
          <p:cNvSpPr/>
          <p:nvPr/>
        </p:nvSpPr>
        <p:spPr>
          <a:xfrm>
            <a:off x="8860302" y="3587262"/>
            <a:ext cx="1071490" cy="1040288"/>
          </a:xfrm>
          <a:prstGeom prst="ellipse">
            <a:avLst/>
          </a:prstGeom>
          <a:noFill/>
          <a:ln w="57150">
            <a:solidFill>
              <a:srgbClr val="861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6F5D007-D00A-355A-4E71-26B35C0B4928}"/>
              </a:ext>
            </a:extLst>
          </p:cNvPr>
          <p:cNvSpPr txBox="1"/>
          <p:nvPr/>
        </p:nvSpPr>
        <p:spPr>
          <a:xfrm>
            <a:off x="1548690" y="9806857"/>
            <a:ext cx="6858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hlinkClick r:id="rId4"/>
              </a:rPr>
              <a:t>https://www.epa.gov/epcra/consolidated-list-lists</a:t>
            </a: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 </a:t>
            </a:r>
          </a:p>
        </p:txBody>
      </p:sp>
      <p:sp>
        <p:nvSpPr>
          <p:cNvPr id="19459" name="Slide Number Placeholder 3"/>
          <p:cNvSpPr>
            <a:spLocks noGrp="1"/>
          </p:cNvSpPr>
          <p:nvPr>
            <p:ph type="sldNum" sz="quarter" idx="12"/>
          </p:nvPr>
        </p:nvSpPr>
        <p:spPr>
          <a:noFill/>
        </p:spPr>
        <p:txBody>
          <a:bodyPr>
            <a:norm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5EDA7F-054E-40EF-9460-7BF715B964AF}"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946294" y="822833"/>
            <a:ext cx="4050499" cy="8146046"/>
          </a:xfrm>
        </p:spPr>
        <p:txBody>
          <a:bodyPr>
            <a:normAutofit/>
          </a:bodyPr>
          <a:lstStyle/>
          <a:p>
            <a:pPr eaLnBrk="1" hangingPunct="1"/>
            <a:r>
              <a:rPr lang="en-US" sz="5400"/>
              <a:t>Section 304 </a:t>
            </a:r>
            <a:br>
              <a:rPr lang="en-US" sz="5400"/>
            </a:br>
            <a:r>
              <a:rPr lang="en-US" sz="5400"/>
              <a:t>Emergency Release Notification</a:t>
            </a:r>
          </a:p>
        </p:txBody>
      </p:sp>
      <p:sp>
        <p:nvSpPr>
          <p:cNvPr id="2356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21772" y="4890746"/>
            <a:ext cx="6719803" cy="20572"/>
          </a:xfrm>
          <a:custGeom>
            <a:avLst/>
            <a:gdLst>
              <a:gd name="connsiteX0" fmla="*/ 0 w 6719803"/>
              <a:gd name="connsiteY0" fmla="*/ 0 h 20572"/>
              <a:gd name="connsiteX1" fmla="*/ 671980 w 6719803"/>
              <a:gd name="connsiteY1" fmla="*/ 0 h 20572"/>
              <a:gd name="connsiteX2" fmla="*/ 1343961 w 6719803"/>
              <a:gd name="connsiteY2" fmla="*/ 0 h 20572"/>
              <a:gd name="connsiteX3" fmla="*/ 2015941 w 6719803"/>
              <a:gd name="connsiteY3" fmla="*/ 0 h 20572"/>
              <a:gd name="connsiteX4" fmla="*/ 2822317 w 6719803"/>
              <a:gd name="connsiteY4" fmla="*/ 0 h 20572"/>
              <a:gd name="connsiteX5" fmla="*/ 3561496 w 6719803"/>
              <a:gd name="connsiteY5" fmla="*/ 0 h 20572"/>
              <a:gd name="connsiteX6" fmla="*/ 4031882 w 6719803"/>
              <a:gd name="connsiteY6" fmla="*/ 0 h 20572"/>
              <a:gd name="connsiteX7" fmla="*/ 4636664 w 6719803"/>
              <a:gd name="connsiteY7" fmla="*/ 0 h 20572"/>
              <a:gd name="connsiteX8" fmla="*/ 5443040 w 6719803"/>
              <a:gd name="connsiteY8" fmla="*/ 0 h 20572"/>
              <a:gd name="connsiteX9" fmla="*/ 6115021 w 6719803"/>
              <a:gd name="connsiteY9" fmla="*/ 0 h 20572"/>
              <a:gd name="connsiteX10" fmla="*/ 6719803 w 6719803"/>
              <a:gd name="connsiteY10" fmla="*/ 0 h 20572"/>
              <a:gd name="connsiteX11" fmla="*/ 6719803 w 6719803"/>
              <a:gd name="connsiteY11" fmla="*/ 20572 h 20572"/>
              <a:gd name="connsiteX12" fmla="*/ 6182219 w 6719803"/>
              <a:gd name="connsiteY12" fmla="*/ 20572 h 20572"/>
              <a:gd name="connsiteX13" fmla="*/ 5375842 w 6719803"/>
              <a:gd name="connsiteY13" fmla="*/ 20572 h 20572"/>
              <a:gd name="connsiteX14" fmla="*/ 4838258 w 6719803"/>
              <a:gd name="connsiteY14" fmla="*/ 20572 h 20572"/>
              <a:gd name="connsiteX15" fmla="*/ 4367872 w 6719803"/>
              <a:gd name="connsiteY15" fmla="*/ 20572 h 20572"/>
              <a:gd name="connsiteX16" fmla="*/ 3897486 w 6719803"/>
              <a:gd name="connsiteY16" fmla="*/ 20572 h 20572"/>
              <a:gd name="connsiteX17" fmla="*/ 3158307 w 6719803"/>
              <a:gd name="connsiteY17" fmla="*/ 20572 h 20572"/>
              <a:gd name="connsiteX18" fmla="*/ 2687921 w 6719803"/>
              <a:gd name="connsiteY18" fmla="*/ 20572 h 20572"/>
              <a:gd name="connsiteX19" fmla="*/ 2015941 w 6719803"/>
              <a:gd name="connsiteY19" fmla="*/ 20572 h 20572"/>
              <a:gd name="connsiteX20" fmla="*/ 1478357 w 6719803"/>
              <a:gd name="connsiteY20" fmla="*/ 20572 h 20572"/>
              <a:gd name="connsiteX21" fmla="*/ 806376 w 6719803"/>
              <a:gd name="connsiteY21" fmla="*/ 20572 h 20572"/>
              <a:gd name="connsiteX22" fmla="*/ 395124 w 6719803"/>
              <a:gd name="connsiteY22" fmla="*/ 20572 h 20572"/>
              <a:gd name="connsiteX23" fmla="*/ 0 w 6719803"/>
              <a:gd name="connsiteY23" fmla="*/ 20572 h 20572"/>
              <a:gd name="connsiteX24" fmla="*/ 0 w 6719803"/>
              <a:gd name="connsiteY24" fmla="*/ 0 h 20572"/>
              <a:gd name="connsiteX0" fmla="*/ 0 w 6719803"/>
              <a:gd name="connsiteY0" fmla="*/ 0 h 20572"/>
              <a:gd name="connsiteX1" fmla="*/ 604782 w 6719803"/>
              <a:gd name="connsiteY1" fmla="*/ 0 h 20572"/>
              <a:gd name="connsiteX2" fmla="*/ 1075168 w 6719803"/>
              <a:gd name="connsiteY2" fmla="*/ 0 h 20572"/>
              <a:gd name="connsiteX3" fmla="*/ 1881545 w 6719803"/>
              <a:gd name="connsiteY3" fmla="*/ 0 h 20572"/>
              <a:gd name="connsiteX4" fmla="*/ 2486327 w 6719803"/>
              <a:gd name="connsiteY4" fmla="*/ 0 h 20572"/>
              <a:gd name="connsiteX5" fmla="*/ 3091109 w 6719803"/>
              <a:gd name="connsiteY5" fmla="*/ 0 h 20572"/>
              <a:gd name="connsiteX6" fmla="*/ 3897486 w 6719803"/>
              <a:gd name="connsiteY6" fmla="*/ 0 h 20572"/>
              <a:gd name="connsiteX7" fmla="*/ 4435070 w 6719803"/>
              <a:gd name="connsiteY7" fmla="*/ 0 h 20572"/>
              <a:gd name="connsiteX8" fmla="*/ 5241446 w 6719803"/>
              <a:gd name="connsiteY8" fmla="*/ 0 h 20572"/>
              <a:gd name="connsiteX9" fmla="*/ 6047823 w 6719803"/>
              <a:gd name="connsiteY9" fmla="*/ 0 h 20572"/>
              <a:gd name="connsiteX10" fmla="*/ 6719803 w 6719803"/>
              <a:gd name="connsiteY10" fmla="*/ 0 h 20572"/>
              <a:gd name="connsiteX11" fmla="*/ 6719803 w 6719803"/>
              <a:gd name="connsiteY11" fmla="*/ 20572 h 20572"/>
              <a:gd name="connsiteX12" fmla="*/ 6342822 w 6719803"/>
              <a:gd name="connsiteY12" fmla="*/ 20572 h 20572"/>
              <a:gd name="connsiteX13" fmla="*/ 5980625 w 6719803"/>
              <a:gd name="connsiteY13" fmla="*/ 20572 h 20572"/>
              <a:gd name="connsiteX14" fmla="*/ 5174248 w 6719803"/>
              <a:gd name="connsiteY14" fmla="*/ 20572 h 20572"/>
              <a:gd name="connsiteX15" fmla="*/ 4367872 w 6719803"/>
              <a:gd name="connsiteY15" fmla="*/ 20572 h 20572"/>
              <a:gd name="connsiteX16" fmla="*/ 3830288 w 6719803"/>
              <a:gd name="connsiteY16" fmla="*/ 20572 h 20572"/>
              <a:gd name="connsiteX17" fmla="*/ 3158307 w 6719803"/>
              <a:gd name="connsiteY17" fmla="*/ 20572 h 20572"/>
              <a:gd name="connsiteX18" fmla="*/ 2351931 w 6719803"/>
              <a:gd name="connsiteY18" fmla="*/ 20572 h 20572"/>
              <a:gd name="connsiteX19" fmla="*/ 1679951 w 6719803"/>
              <a:gd name="connsiteY19" fmla="*/ 20572 h 20572"/>
              <a:gd name="connsiteX20" fmla="*/ 1209565 w 6719803"/>
              <a:gd name="connsiteY20" fmla="*/ 20572 h 20572"/>
              <a:gd name="connsiteX21" fmla="*/ 671980 w 6719803"/>
              <a:gd name="connsiteY21" fmla="*/ 20572 h 20572"/>
              <a:gd name="connsiteX22" fmla="*/ 0 w 6719803"/>
              <a:gd name="connsiteY22" fmla="*/ 20572 h 20572"/>
              <a:gd name="connsiteX23" fmla="*/ 0 w 6719803"/>
              <a:gd name="connsiteY23" fmla="*/ 0 h 2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19803" h="20572" fill="none" extrusionOk="0">
                <a:moveTo>
                  <a:pt x="0" y="0"/>
                </a:moveTo>
                <a:cubicBezTo>
                  <a:pt x="136657" y="44282"/>
                  <a:pt x="456276" y="-20454"/>
                  <a:pt x="671980" y="0"/>
                </a:cubicBezTo>
                <a:cubicBezTo>
                  <a:pt x="902270" y="-9489"/>
                  <a:pt x="1203080" y="2642"/>
                  <a:pt x="1343961" y="0"/>
                </a:cubicBezTo>
                <a:cubicBezTo>
                  <a:pt x="1471631" y="-14412"/>
                  <a:pt x="1796047" y="968"/>
                  <a:pt x="2015941" y="0"/>
                </a:cubicBezTo>
                <a:cubicBezTo>
                  <a:pt x="2220166" y="-3286"/>
                  <a:pt x="2492774" y="18307"/>
                  <a:pt x="2822317" y="0"/>
                </a:cubicBezTo>
                <a:cubicBezTo>
                  <a:pt x="3181654" y="-14643"/>
                  <a:pt x="3385876" y="27859"/>
                  <a:pt x="3561496" y="0"/>
                </a:cubicBezTo>
                <a:cubicBezTo>
                  <a:pt x="3750752" y="11525"/>
                  <a:pt x="3848493" y="-5839"/>
                  <a:pt x="4031882" y="0"/>
                </a:cubicBezTo>
                <a:cubicBezTo>
                  <a:pt x="4255003" y="2179"/>
                  <a:pt x="4401238" y="-19659"/>
                  <a:pt x="4636664" y="0"/>
                </a:cubicBezTo>
                <a:cubicBezTo>
                  <a:pt x="4914987" y="61057"/>
                  <a:pt x="5119612" y="15814"/>
                  <a:pt x="5443040" y="0"/>
                </a:cubicBezTo>
                <a:cubicBezTo>
                  <a:pt x="5785903" y="19751"/>
                  <a:pt x="5872377" y="-710"/>
                  <a:pt x="6115021" y="0"/>
                </a:cubicBezTo>
                <a:cubicBezTo>
                  <a:pt x="6336509" y="-5399"/>
                  <a:pt x="6472640" y="-22343"/>
                  <a:pt x="6719803" y="0"/>
                </a:cubicBezTo>
                <a:cubicBezTo>
                  <a:pt x="6720541" y="4999"/>
                  <a:pt x="6720668" y="10306"/>
                  <a:pt x="6719803" y="20572"/>
                </a:cubicBezTo>
                <a:cubicBezTo>
                  <a:pt x="6514729" y="6089"/>
                  <a:pt x="6398046" y="38509"/>
                  <a:pt x="6182219" y="20572"/>
                </a:cubicBezTo>
                <a:cubicBezTo>
                  <a:pt x="5942244" y="-7936"/>
                  <a:pt x="5781725" y="-13165"/>
                  <a:pt x="5375842" y="20572"/>
                </a:cubicBezTo>
                <a:cubicBezTo>
                  <a:pt x="4994838" y="29183"/>
                  <a:pt x="5026987" y="40080"/>
                  <a:pt x="4838258" y="20572"/>
                </a:cubicBezTo>
                <a:cubicBezTo>
                  <a:pt x="4638883" y="8386"/>
                  <a:pt x="4466337" y="-13463"/>
                  <a:pt x="4367872" y="20572"/>
                </a:cubicBezTo>
                <a:cubicBezTo>
                  <a:pt x="4269445" y="25757"/>
                  <a:pt x="4106676" y="5028"/>
                  <a:pt x="3897486" y="20572"/>
                </a:cubicBezTo>
                <a:cubicBezTo>
                  <a:pt x="3662083" y="17187"/>
                  <a:pt x="3328501" y="36573"/>
                  <a:pt x="3158307" y="20572"/>
                </a:cubicBezTo>
                <a:cubicBezTo>
                  <a:pt x="3015371" y="-26618"/>
                  <a:pt x="2890577" y="6417"/>
                  <a:pt x="2687921" y="20572"/>
                </a:cubicBezTo>
                <a:cubicBezTo>
                  <a:pt x="2500223" y="-6832"/>
                  <a:pt x="2213103" y="-12507"/>
                  <a:pt x="2015941" y="20572"/>
                </a:cubicBezTo>
                <a:cubicBezTo>
                  <a:pt x="1820862" y="49458"/>
                  <a:pt x="1579976" y="-16302"/>
                  <a:pt x="1478357" y="20572"/>
                </a:cubicBezTo>
                <a:cubicBezTo>
                  <a:pt x="1380794" y="57699"/>
                  <a:pt x="1058617" y="32944"/>
                  <a:pt x="806376" y="20572"/>
                </a:cubicBezTo>
                <a:cubicBezTo>
                  <a:pt x="620808" y="16583"/>
                  <a:pt x="591754" y="23016"/>
                  <a:pt x="395124" y="20572"/>
                </a:cubicBezTo>
                <a:cubicBezTo>
                  <a:pt x="198494" y="18128"/>
                  <a:pt x="110298" y="28586"/>
                  <a:pt x="0" y="20572"/>
                </a:cubicBezTo>
                <a:cubicBezTo>
                  <a:pt x="-323" y="14245"/>
                  <a:pt x="1277" y="9163"/>
                  <a:pt x="0" y="0"/>
                </a:cubicBezTo>
                <a:close/>
              </a:path>
              <a:path w="6719803" h="20572" stroke="0" extrusionOk="0">
                <a:moveTo>
                  <a:pt x="0" y="0"/>
                </a:moveTo>
                <a:cubicBezTo>
                  <a:pt x="106581" y="23097"/>
                  <a:pt x="393216" y="10171"/>
                  <a:pt x="604782" y="0"/>
                </a:cubicBezTo>
                <a:cubicBezTo>
                  <a:pt x="778791" y="-4116"/>
                  <a:pt x="892999" y="-12535"/>
                  <a:pt x="1075168" y="0"/>
                </a:cubicBezTo>
                <a:cubicBezTo>
                  <a:pt x="1238754" y="31241"/>
                  <a:pt x="1594784" y="13419"/>
                  <a:pt x="1881545" y="0"/>
                </a:cubicBezTo>
                <a:cubicBezTo>
                  <a:pt x="2126646" y="15682"/>
                  <a:pt x="2352009" y="25118"/>
                  <a:pt x="2486327" y="0"/>
                </a:cubicBezTo>
                <a:cubicBezTo>
                  <a:pt x="2605554" y="-18644"/>
                  <a:pt x="2863998" y="-60764"/>
                  <a:pt x="3091109" y="0"/>
                </a:cubicBezTo>
                <a:cubicBezTo>
                  <a:pt x="3327325" y="8628"/>
                  <a:pt x="3503501" y="-42534"/>
                  <a:pt x="3897486" y="0"/>
                </a:cubicBezTo>
                <a:cubicBezTo>
                  <a:pt x="4300759" y="34208"/>
                  <a:pt x="4201424" y="-23325"/>
                  <a:pt x="4435070" y="0"/>
                </a:cubicBezTo>
                <a:cubicBezTo>
                  <a:pt x="4687456" y="74205"/>
                  <a:pt x="4978405" y="-41617"/>
                  <a:pt x="5241446" y="0"/>
                </a:cubicBezTo>
                <a:cubicBezTo>
                  <a:pt x="5544215" y="17463"/>
                  <a:pt x="5660219" y="-46470"/>
                  <a:pt x="6047823" y="0"/>
                </a:cubicBezTo>
                <a:cubicBezTo>
                  <a:pt x="6424569" y="34096"/>
                  <a:pt x="6421973" y="-1443"/>
                  <a:pt x="6719803" y="0"/>
                </a:cubicBezTo>
                <a:cubicBezTo>
                  <a:pt x="6719388" y="9575"/>
                  <a:pt x="6720841" y="14080"/>
                  <a:pt x="6719803" y="20572"/>
                </a:cubicBezTo>
                <a:cubicBezTo>
                  <a:pt x="6611248" y="38015"/>
                  <a:pt x="6469942" y="13943"/>
                  <a:pt x="6342822" y="20572"/>
                </a:cubicBezTo>
                <a:cubicBezTo>
                  <a:pt x="6215702" y="27201"/>
                  <a:pt x="6114328" y="26881"/>
                  <a:pt x="5980625" y="20572"/>
                </a:cubicBezTo>
                <a:cubicBezTo>
                  <a:pt x="5801682" y="22959"/>
                  <a:pt x="5504231" y="107622"/>
                  <a:pt x="5174248" y="20572"/>
                </a:cubicBezTo>
                <a:cubicBezTo>
                  <a:pt x="4811312" y="-21741"/>
                  <a:pt x="4676723" y="-21106"/>
                  <a:pt x="4367872" y="20572"/>
                </a:cubicBezTo>
                <a:cubicBezTo>
                  <a:pt x="4082379" y="33137"/>
                  <a:pt x="3986045" y="13136"/>
                  <a:pt x="3830288" y="20572"/>
                </a:cubicBezTo>
                <a:cubicBezTo>
                  <a:pt x="3704590" y="43293"/>
                  <a:pt x="3459725" y="1810"/>
                  <a:pt x="3158307" y="20572"/>
                </a:cubicBezTo>
                <a:cubicBezTo>
                  <a:pt x="2945606" y="-4302"/>
                  <a:pt x="2649852" y="-62612"/>
                  <a:pt x="2351931" y="20572"/>
                </a:cubicBezTo>
                <a:cubicBezTo>
                  <a:pt x="2106668" y="56804"/>
                  <a:pt x="1882816" y="22070"/>
                  <a:pt x="1679951" y="20572"/>
                </a:cubicBezTo>
                <a:cubicBezTo>
                  <a:pt x="1522659" y="13679"/>
                  <a:pt x="1376196" y="5351"/>
                  <a:pt x="1209565" y="20572"/>
                </a:cubicBezTo>
                <a:cubicBezTo>
                  <a:pt x="1036187" y="11684"/>
                  <a:pt x="919848" y="55786"/>
                  <a:pt x="671980" y="20572"/>
                </a:cubicBezTo>
                <a:cubicBezTo>
                  <a:pt x="418998" y="10527"/>
                  <a:pt x="299997" y="-18789"/>
                  <a:pt x="0" y="20572"/>
                </a:cubicBezTo>
                <a:cubicBezTo>
                  <a:pt x="-192" y="14692"/>
                  <a:pt x="-632" y="6504"/>
                  <a:pt x="0" y="0"/>
                </a:cubicBezTo>
                <a:close/>
              </a:path>
              <a:path w="6719803" h="20572" fill="none" stroke="0" extrusionOk="0">
                <a:moveTo>
                  <a:pt x="0" y="0"/>
                </a:moveTo>
                <a:cubicBezTo>
                  <a:pt x="114176" y="-11407"/>
                  <a:pt x="436399" y="4164"/>
                  <a:pt x="671980" y="0"/>
                </a:cubicBezTo>
                <a:cubicBezTo>
                  <a:pt x="893686" y="7411"/>
                  <a:pt x="1169302" y="9108"/>
                  <a:pt x="1343961" y="0"/>
                </a:cubicBezTo>
                <a:cubicBezTo>
                  <a:pt x="1450778" y="28220"/>
                  <a:pt x="1767743" y="38016"/>
                  <a:pt x="2015941" y="0"/>
                </a:cubicBezTo>
                <a:cubicBezTo>
                  <a:pt x="2227138" y="-45941"/>
                  <a:pt x="2517925" y="22975"/>
                  <a:pt x="2822317" y="0"/>
                </a:cubicBezTo>
                <a:cubicBezTo>
                  <a:pt x="3179519" y="-6494"/>
                  <a:pt x="3405827" y="-28027"/>
                  <a:pt x="3561496" y="0"/>
                </a:cubicBezTo>
                <a:cubicBezTo>
                  <a:pt x="3717078" y="3368"/>
                  <a:pt x="3839935" y="8626"/>
                  <a:pt x="4031882" y="0"/>
                </a:cubicBezTo>
                <a:cubicBezTo>
                  <a:pt x="4209538" y="-39264"/>
                  <a:pt x="4376874" y="4273"/>
                  <a:pt x="4636664" y="0"/>
                </a:cubicBezTo>
                <a:cubicBezTo>
                  <a:pt x="4925546" y="51535"/>
                  <a:pt x="5158543" y="427"/>
                  <a:pt x="5443040" y="0"/>
                </a:cubicBezTo>
                <a:cubicBezTo>
                  <a:pt x="5772798" y="10841"/>
                  <a:pt x="5890147" y="19867"/>
                  <a:pt x="6115021" y="0"/>
                </a:cubicBezTo>
                <a:cubicBezTo>
                  <a:pt x="6360192" y="6232"/>
                  <a:pt x="6462493" y="-8577"/>
                  <a:pt x="6719803" y="0"/>
                </a:cubicBezTo>
                <a:cubicBezTo>
                  <a:pt x="6720523" y="6145"/>
                  <a:pt x="6721077" y="10889"/>
                  <a:pt x="6719803" y="20572"/>
                </a:cubicBezTo>
                <a:cubicBezTo>
                  <a:pt x="6537598" y="-9009"/>
                  <a:pt x="6400445" y="2971"/>
                  <a:pt x="6182219" y="20572"/>
                </a:cubicBezTo>
                <a:cubicBezTo>
                  <a:pt x="5919938" y="28931"/>
                  <a:pt x="5740411" y="1040"/>
                  <a:pt x="5375842" y="20572"/>
                </a:cubicBezTo>
                <a:cubicBezTo>
                  <a:pt x="4987951" y="27795"/>
                  <a:pt x="5019370" y="36462"/>
                  <a:pt x="4838258" y="20572"/>
                </a:cubicBezTo>
                <a:cubicBezTo>
                  <a:pt x="4656820" y="-10192"/>
                  <a:pt x="4453487" y="16407"/>
                  <a:pt x="4367872" y="20572"/>
                </a:cubicBezTo>
                <a:cubicBezTo>
                  <a:pt x="4260060" y="48183"/>
                  <a:pt x="4104015" y="30010"/>
                  <a:pt x="3897486" y="20572"/>
                </a:cubicBezTo>
                <a:cubicBezTo>
                  <a:pt x="3694921" y="30320"/>
                  <a:pt x="3348171" y="37095"/>
                  <a:pt x="3158307" y="20572"/>
                </a:cubicBezTo>
                <a:cubicBezTo>
                  <a:pt x="2992639" y="-2227"/>
                  <a:pt x="2871874" y="7519"/>
                  <a:pt x="2687921" y="20572"/>
                </a:cubicBezTo>
                <a:cubicBezTo>
                  <a:pt x="2493075" y="41328"/>
                  <a:pt x="2185278" y="18558"/>
                  <a:pt x="2015941" y="20572"/>
                </a:cubicBezTo>
                <a:cubicBezTo>
                  <a:pt x="1826536" y="19254"/>
                  <a:pt x="1582842" y="-4656"/>
                  <a:pt x="1478357" y="20572"/>
                </a:cubicBezTo>
                <a:cubicBezTo>
                  <a:pt x="1394088" y="70000"/>
                  <a:pt x="1091476" y="76618"/>
                  <a:pt x="806376" y="20572"/>
                </a:cubicBezTo>
                <a:cubicBezTo>
                  <a:pt x="639680" y="3836"/>
                  <a:pt x="499754" y="14548"/>
                  <a:pt x="403188" y="20572"/>
                </a:cubicBezTo>
                <a:cubicBezTo>
                  <a:pt x="306622" y="26596"/>
                  <a:pt x="89004" y="16752"/>
                  <a:pt x="0" y="20572"/>
                </a:cubicBezTo>
                <a:cubicBezTo>
                  <a:pt x="826" y="15033"/>
                  <a:pt x="-49" y="9126"/>
                  <a:pt x="0" y="0"/>
                </a:cubicBezTo>
                <a:close/>
              </a:path>
            </a:pathLst>
          </a:custGeom>
          <a:solidFill>
            <a:srgbClr val="F26323"/>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6719803"/>
                      <a:gd name="connsiteY0" fmla="*/ 0 h 20572"/>
                      <a:gd name="connsiteX1" fmla="*/ 671980 w 6719803"/>
                      <a:gd name="connsiteY1" fmla="*/ 0 h 20572"/>
                      <a:gd name="connsiteX2" fmla="*/ 1343961 w 6719803"/>
                      <a:gd name="connsiteY2" fmla="*/ 0 h 20572"/>
                      <a:gd name="connsiteX3" fmla="*/ 2015941 w 6719803"/>
                      <a:gd name="connsiteY3" fmla="*/ 0 h 20572"/>
                      <a:gd name="connsiteX4" fmla="*/ 2822317 w 6719803"/>
                      <a:gd name="connsiteY4" fmla="*/ 0 h 20572"/>
                      <a:gd name="connsiteX5" fmla="*/ 3561496 w 6719803"/>
                      <a:gd name="connsiteY5" fmla="*/ 0 h 20572"/>
                      <a:gd name="connsiteX6" fmla="*/ 4031882 w 6719803"/>
                      <a:gd name="connsiteY6" fmla="*/ 0 h 20572"/>
                      <a:gd name="connsiteX7" fmla="*/ 4636664 w 6719803"/>
                      <a:gd name="connsiteY7" fmla="*/ 0 h 20572"/>
                      <a:gd name="connsiteX8" fmla="*/ 5443040 w 6719803"/>
                      <a:gd name="connsiteY8" fmla="*/ 0 h 20572"/>
                      <a:gd name="connsiteX9" fmla="*/ 6115021 w 6719803"/>
                      <a:gd name="connsiteY9" fmla="*/ 0 h 20572"/>
                      <a:gd name="connsiteX10" fmla="*/ 6719803 w 6719803"/>
                      <a:gd name="connsiteY10" fmla="*/ 0 h 20572"/>
                      <a:gd name="connsiteX11" fmla="*/ 6719803 w 6719803"/>
                      <a:gd name="connsiteY11" fmla="*/ 20572 h 20572"/>
                      <a:gd name="connsiteX12" fmla="*/ 6182219 w 6719803"/>
                      <a:gd name="connsiteY12" fmla="*/ 20572 h 20572"/>
                      <a:gd name="connsiteX13" fmla="*/ 5375842 w 6719803"/>
                      <a:gd name="connsiteY13" fmla="*/ 20572 h 20572"/>
                      <a:gd name="connsiteX14" fmla="*/ 4838258 w 6719803"/>
                      <a:gd name="connsiteY14" fmla="*/ 20572 h 20572"/>
                      <a:gd name="connsiteX15" fmla="*/ 4367872 w 6719803"/>
                      <a:gd name="connsiteY15" fmla="*/ 20572 h 20572"/>
                      <a:gd name="connsiteX16" fmla="*/ 3897486 w 6719803"/>
                      <a:gd name="connsiteY16" fmla="*/ 20572 h 20572"/>
                      <a:gd name="connsiteX17" fmla="*/ 3158307 w 6719803"/>
                      <a:gd name="connsiteY17" fmla="*/ 20572 h 20572"/>
                      <a:gd name="connsiteX18" fmla="*/ 2687921 w 6719803"/>
                      <a:gd name="connsiteY18" fmla="*/ 20572 h 20572"/>
                      <a:gd name="connsiteX19" fmla="*/ 2015941 w 6719803"/>
                      <a:gd name="connsiteY19" fmla="*/ 20572 h 20572"/>
                      <a:gd name="connsiteX20" fmla="*/ 1478357 w 6719803"/>
                      <a:gd name="connsiteY20" fmla="*/ 20572 h 20572"/>
                      <a:gd name="connsiteX21" fmla="*/ 806376 w 6719803"/>
                      <a:gd name="connsiteY21" fmla="*/ 20572 h 20572"/>
                      <a:gd name="connsiteX22" fmla="*/ 0 w 6719803"/>
                      <a:gd name="connsiteY22" fmla="*/ 20572 h 20572"/>
                      <a:gd name="connsiteX23" fmla="*/ 0 w 6719803"/>
                      <a:gd name="connsiteY23" fmla="*/ 0 h 2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19803" h="20572" fill="none" extrusionOk="0">
                        <a:moveTo>
                          <a:pt x="0" y="0"/>
                        </a:moveTo>
                        <a:cubicBezTo>
                          <a:pt x="147856" y="9367"/>
                          <a:pt x="461144" y="-5123"/>
                          <a:pt x="671980" y="0"/>
                        </a:cubicBezTo>
                        <a:cubicBezTo>
                          <a:pt x="882816" y="5123"/>
                          <a:pt x="1199916" y="8135"/>
                          <a:pt x="1343961" y="0"/>
                        </a:cubicBezTo>
                        <a:cubicBezTo>
                          <a:pt x="1488006" y="-8135"/>
                          <a:pt x="1769771" y="26806"/>
                          <a:pt x="2015941" y="0"/>
                        </a:cubicBezTo>
                        <a:cubicBezTo>
                          <a:pt x="2262111" y="-26806"/>
                          <a:pt x="2489481" y="9384"/>
                          <a:pt x="2822317" y="0"/>
                        </a:cubicBezTo>
                        <a:cubicBezTo>
                          <a:pt x="3155153" y="-9384"/>
                          <a:pt x="3394681" y="-5088"/>
                          <a:pt x="3561496" y="0"/>
                        </a:cubicBezTo>
                        <a:cubicBezTo>
                          <a:pt x="3728311" y="5088"/>
                          <a:pt x="3850018" y="-867"/>
                          <a:pt x="4031882" y="0"/>
                        </a:cubicBezTo>
                        <a:cubicBezTo>
                          <a:pt x="4213746" y="867"/>
                          <a:pt x="4397146" y="-23899"/>
                          <a:pt x="4636664" y="0"/>
                        </a:cubicBezTo>
                        <a:cubicBezTo>
                          <a:pt x="4876182" y="23899"/>
                          <a:pt x="5108383" y="-11633"/>
                          <a:pt x="5443040" y="0"/>
                        </a:cubicBezTo>
                        <a:cubicBezTo>
                          <a:pt x="5777697" y="11633"/>
                          <a:pt x="5884012" y="14850"/>
                          <a:pt x="6115021" y="0"/>
                        </a:cubicBezTo>
                        <a:cubicBezTo>
                          <a:pt x="6346030" y="-14850"/>
                          <a:pt x="6460910" y="-24976"/>
                          <a:pt x="6719803" y="0"/>
                        </a:cubicBezTo>
                        <a:cubicBezTo>
                          <a:pt x="6720091" y="5480"/>
                          <a:pt x="6720814" y="10567"/>
                          <a:pt x="6719803" y="20572"/>
                        </a:cubicBezTo>
                        <a:cubicBezTo>
                          <a:pt x="6526717" y="518"/>
                          <a:pt x="6396815" y="20044"/>
                          <a:pt x="6182219" y="20572"/>
                        </a:cubicBezTo>
                        <a:cubicBezTo>
                          <a:pt x="5967623" y="21100"/>
                          <a:pt x="5757622" y="12915"/>
                          <a:pt x="5375842" y="20572"/>
                        </a:cubicBezTo>
                        <a:cubicBezTo>
                          <a:pt x="4994062" y="28229"/>
                          <a:pt x="5020609" y="38987"/>
                          <a:pt x="4838258" y="20572"/>
                        </a:cubicBezTo>
                        <a:cubicBezTo>
                          <a:pt x="4655907" y="2157"/>
                          <a:pt x="4466977" y="8530"/>
                          <a:pt x="4367872" y="20572"/>
                        </a:cubicBezTo>
                        <a:cubicBezTo>
                          <a:pt x="4268767" y="32614"/>
                          <a:pt x="4099389" y="26572"/>
                          <a:pt x="3897486" y="20572"/>
                        </a:cubicBezTo>
                        <a:cubicBezTo>
                          <a:pt x="3695583" y="14572"/>
                          <a:pt x="3315853" y="56265"/>
                          <a:pt x="3158307" y="20572"/>
                        </a:cubicBezTo>
                        <a:cubicBezTo>
                          <a:pt x="3000761" y="-15121"/>
                          <a:pt x="2886269" y="6751"/>
                          <a:pt x="2687921" y="20572"/>
                        </a:cubicBezTo>
                        <a:cubicBezTo>
                          <a:pt x="2489573" y="34393"/>
                          <a:pt x="2208026" y="6562"/>
                          <a:pt x="2015941" y="20572"/>
                        </a:cubicBezTo>
                        <a:cubicBezTo>
                          <a:pt x="1823856" y="34582"/>
                          <a:pt x="1591291" y="-4178"/>
                          <a:pt x="1478357" y="20572"/>
                        </a:cubicBezTo>
                        <a:cubicBezTo>
                          <a:pt x="1365423" y="45322"/>
                          <a:pt x="1110768" y="18364"/>
                          <a:pt x="806376" y="20572"/>
                        </a:cubicBezTo>
                        <a:cubicBezTo>
                          <a:pt x="501984" y="22780"/>
                          <a:pt x="339101" y="25194"/>
                          <a:pt x="0" y="20572"/>
                        </a:cubicBezTo>
                        <a:cubicBezTo>
                          <a:pt x="-63" y="14473"/>
                          <a:pt x="221" y="9067"/>
                          <a:pt x="0" y="0"/>
                        </a:cubicBezTo>
                        <a:close/>
                      </a:path>
                      <a:path w="6719803" h="20572" stroke="0" extrusionOk="0">
                        <a:moveTo>
                          <a:pt x="0" y="0"/>
                        </a:moveTo>
                        <a:cubicBezTo>
                          <a:pt x="136980" y="26001"/>
                          <a:pt x="424287" y="-3439"/>
                          <a:pt x="604782" y="0"/>
                        </a:cubicBezTo>
                        <a:cubicBezTo>
                          <a:pt x="785277" y="3439"/>
                          <a:pt x="892260" y="-3178"/>
                          <a:pt x="1075168" y="0"/>
                        </a:cubicBezTo>
                        <a:cubicBezTo>
                          <a:pt x="1258076" y="3178"/>
                          <a:pt x="1603246" y="-7706"/>
                          <a:pt x="1881545" y="0"/>
                        </a:cubicBezTo>
                        <a:cubicBezTo>
                          <a:pt x="2159844" y="7706"/>
                          <a:pt x="2348470" y="15411"/>
                          <a:pt x="2486327" y="0"/>
                        </a:cubicBezTo>
                        <a:cubicBezTo>
                          <a:pt x="2624184" y="-15411"/>
                          <a:pt x="2865246" y="-28448"/>
                          <a:pt x="3091109" y="0"/>
                        </a:cubicBezTo>
                        <a:cubicBezTo>
                          <a:pt x="3316972" y="28448"/>
                          <a:pt x="3498013" y="-36826"/>
                          <a:pt x="3897486" y="0"/>
                        </a:cubicBezTo>
                        <a:cubicBezTo>
                          <a:pt x="4296959" y="36826"/>
                          <a:pt x="4192964" y="-16169"/>
                          <a:pt x="4435070" y="0"/>
                        </a:cubicBezTo>
                        <a:cubicBezTo>
                          <a:pt x="4677176" y="16169"/>
                          <a:pt x="4951746" y="-16659"/>
                          <a:pt x="5241446" y="0"/>
                        </a:cubicBezTo>
                        <a:cubicBezTo>
                          <a:pt x="5531146" y="16659"/>
                          <a:pt x="5661304" y="-33023"/>
                          <a:pt x="6047823" y="0"/>
                        </a:cubicBezTo>
                        <a:cubicBezTo>
                          <a:pt x="6434342" y="33023"/>
                          <a:pt x="6419883" y="-3990"/>
                          <a:pt x="6719803" y="0"/>
                        </a:cubicBezTo>
                        <a:cubicBezTo>
                          <a:pt x="6719784" y="8611"/>
                          <a:pt x="6719512" y="14547"/>
                          <a:pt x="6719803" y="20572"/>
                        </a:cubicBezTo>
                        <a:cubicBezTo>
                          <a:pt x="6548927" y="21243"/>
                          <a:pt x="6201817" y="25744"/>
                          <a:pt x="5980625" y="20572"/>
                        </a:cubicBezTo>
                        <a:cubicBezTo>
                          <a:pt x="5759433" y="15400"/>
                          <a:pt x="5499623" y="48774"/>
                          <a:pt x="5174248" y="20572"/>
                        </a:cubicBezTo>
                        <a:cubicBezTo>
                          <a:pt x="4848873" y="-7630"/>
                          <a:pt x="4652722" y="-19524"/>
                          <a:pt x="4367872" y="20572"/>
                        </a:cubicBezTo>
                        <a:cubicBezTo>
                          <a:pt x="4083022" y="60668"/>
                          <a:pt x="3969552" y="25101"/>
                          <a:pt x="3830288" y="20572"/>
                        </a:cubicBezTo>
                        <a:cubicBezTo>
                          <a:pt x="3691024" y="16043"/>
                          <a:pt x="3412561" y="2838"/>
                          <a:pt x="3158307" y="20572"/>
                        </a:cubicBezTo>
                        <a:cubicBezTo>
                          <a:pt x="2904053" y="38306"/>
                          <a:pt x="2624517" y="-3300"/>
                          <a:pt x="2351931" y="20572"/>
                        </a:cubicBezTo>
                        <a:cubicBezTo>
                          <a:pt x="2079345" y="44444"/>
                          <a:pt x="1865219" y="37309"/>
                          <a:pt x="1679951" y="20572"/>
                        </a:cubicBezTo>
                        <a:cubicBezTo>
                          <a:pt x="1494683" y="3835"/>
                          <a:pt x="1375065" y="12067"/>
                          <a:pt x="1209565" y="20572"/>
                        </a:cubicBezTo>
                        <a:cubicBezTo>
                          <a:pt x="1044065" y="29077"/>
                          <a:pt x="916216" y="28523"/>
                          <a:pt x="671980" y="20572"/>
                        </a:cubicBezTo>
                        <a:cubicBezTo>
                          <a:pt x="427745" y="12621"/>
                          <a:pt x="300769" y="2231"/>
                          <a:pt x="0" y="20572"/>
                        </a:cubicBezTo>
                        <a:cubicBezTo>
                          <a:pt x="8" y="14865"/>
                          <a:pt x="-46" y="58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555" name="Rectangle 3"/>
          <p:cNvSpPr>
            <a:spLocks noGrp="1" noChangeArrowheads="1"/>
          </p:cNvSpPr>
          <p:nvPr>
            <p:ph idx="1"/>
          </p:nvPr>
        </p:nvSpPr>
        <p:spPr>
          <a:xfrm>
            <a:off x="5766552" y="828008"/>
            <a:ext cx="7001567" cy="8146047"/>
          </a:xfrm>
        </p:spPr>
        <p:txBody>
          <a:bodyPr anchor="ctr">
            <a:normAutofit/>
          </a:bodyPr>
          <a:lstStyle/>
          <a:p>
            <a:pPr marL="0" indent="0" eaLnBrk="1" hangingPunct="1">
              <a:spcAft>
                <a:spcPct val="30000"/>
              </a:spcAft>
              <a:buNone/>
            </a:pPr>
            <a:r>
              <a:rPr lang="en-US" sz="4000"/>
              <a:t>Call SERC—WA State EMD duty officer:</a:t>
            </a:r>
            <a:endParaRPr lang="en-US"/>
          </a:p>
          <a:p>
            <a:pPr marL="1370965" lvl="2" indent="0">
              <a:spcAft>
                <a:spcPct val="30000"/>
              </a:spcAft>
              <a:buNone/>
            </a:pPr>
            <a:r>
              <a:rPr lang="en-US" sz="4000" b="1">
                <a:solidFill>
                  <a:srgbClr val="861626"/>
                </a:solidFill>
                <a:latin typeface="Franklin Gothic Book"/>
                <a:ea typeface="Roboto"/>
              </a:rPr>
              <a:t>1-800-258-5990</a:t>
            </a:r>
            <a:endParaRPr lang="en-US" sz="4000">
              <a:solidFill>
                <a:srgbClr val="861626"/>
              </a:solidFill>
              <a:latin typeface="Franklin Gothic Book"/>
              <a:ea typeface="Roboto"/>
            </a:endParaRPr>
          </a:p>
          <a:p>
            <a:pPr marL="0" indent="0" eaLnBrk="1" hangingPunct="1">
              <a:spcAft>
                <a:spcPct val="30000"/>
              </a:spcAft>
              <a:buNone/>
            </a:pPr>
            <a:r>
              <a:rPr lang="en-US" sz="4000"/>
              <a:t>If applicable, call:</a:t>
            </a:r>
          </a:p>
          <a:p>
            <a:pPr marL="1028065" lvl="1" indent="-342265">
              <a:spcAft>
                <a:spcPct val="30000"/>
              </a:spcAft>
              <a:buFont typeface="Wingdings" pitchFamily="2" charset="2"/>
              <a:buChar char="ü"/>
            </a:pPr>
            <a:r>
              <a:rPr lang="en-US" sz="4000"/>
              <a:t> NRC </a:t>
            </a:r>
            <a:r>
              <a:rPr lang="en-US" sz="4000" b="1">
                <a:solidFill>
                  <a:srgbClr val="861626"/>
                </a:solidFill>
              </a:rPr>
              <a:t>1-800-424-8802</a:t>
            </a:r>
          </a:p>
          <a:p>
            <a:pPr marL="1028065" lvl="1" indent="-342265">
              <a:spcAft>
                <a:spcPct val="30000"/>
              </a:spcAft>
              <a:buFont typeface="Wingdings" pitchFamily="2" charset="2"/>
              <a:buChar char="ü"/>
            </a:pPr>
            <a:r>
              <a:rPr lang="en-US" sz="4000"/>
              <a:t>TERC</a:t>
            </a:r>
          </a:p>
        </p:txBody>
      </p:sp>
      <p:sp>
        <p:nvSpPr>
          <p:cNvPr id="3" name="TextBox 2">
            <a:extLst>
              <a:ext uri="{FF2B5EF4-FFF2-40B4-BE49-F238E27FC236}">
                <a16:creationId xmlns:a16="http://schemas.microsoft.com/office/drawing/2014/main" id="{379BE1B2-DA80-71EC-8D65-F6413E026E27}"/>
              </a:ext>
            </a:extLst>
          </p:cNvPr>
          <p:cNvSpPr txBox="1"/>
          <p:nvPr/>
        </p:nvSpPr>
        <p:spPr>
          <a:xfrm>
            <a:off x="5766552" y="9711324"/>
            <a:ext cx="6858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hlinkClick r:id="rId3"/>
              </a:rPr>
              <a:t>https://www.epa.gov/epcra/epcra-section-304</a:t>
            </a: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 </a:t>
            </a:r>
          </a:p>
        </p:txBody>
      </p:sp>
      <p:sp>
        <p:nvSpPr>
          <p:cNvPr id="23556" name="Slide Number Placeholder 5"/>
          <p:cNvSpPr>
            <a:spLocks noGrp="1"/>
          </p:cNvSpPr>
          <p:nvPr>
            <p:ph type="sldNum" sz="quarter" idx="12"/>
          </p:nvPr>
        </p:nvSpPr>
        <p:spPr>
          <a:xfrm>
            <a:off x="9685803" y="9533053"/>
            <a:ext cx="3085743" cy="547603"/>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9011415-A512-4EEB-A725-75C51370D7B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31</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29960" y="943753"/>
            <a:ext cx="5561527" cy="2433106"/>
          </a:xfrm>
        </p:spPr>
        <p:txBody>
          <a:bodyPr vert="horz" lIns="91440" tIns="45720" rIns="91440" bIns="45720" rtlCol="0" anchor="ctr">
            <a:noAutofit/>
          </a:bodyPr>
          <a:lstStyle/>
          <a:p>
            <a:pPr algn="l" defTabSz="914400"/>
            <a:r>
              <a:rPr lang="en-US"/>
              <a:t>Section 304</a:t>
            </a:r>
            <a:br>
              <a:rPr lang="en-US"/>
            </a:br>
            <a:r>
              <a:rPr lang="en-US"/>
              <a:t>Emergency Release Notification</a:t>
            </a:r>
            <a:br>
              <a:rPr lang="en-US"/>
            </a:br>
            <a:endParaRPr lang="en-US" kern="1200">
              <a:solidFill>
                <a:schemeClr val="tx1"/>
              </a:solidFill>
              <a:latin typeface="+mj-lt"/>
              <a:ea typeface="+mj-ea"/>
              <a:cs typeface="+mj-cs"/>
            </a:endParaRPr>
          </a:p>
        </p:txBody>
      </p:sp>
      <p:sp>
        <p:nvSpPr>
          <p:cNvPr id="25603" name="Content Placeholder 7"/>
          <p:cNvSpPr>
            <a:spLocks noGrp="1"/>
          </p:cNvSpPr>
          <p:nvPr>
            <p:ph sz="half" idx="1"/>
          </p:nvPr>
        </p:nvSpPr>
        <p:spPr>
          <a:xfrm>
            <a:off x="729961" y="3657035"/>
            <a:ext cx="5561526" cy="5677252"/>
          </a:xfrm>
        </p:spPr>
        <p:txBody>
          <a:bodyPr vert="horz" lIns="91440" tIns="45720" rIns="91440" bIns="45720" rtlCol="0">
            <a:normAutofit/>
          </a:bodyPr>
          <a:lstStyle/>
          <a:p>
            <a:pPr marL="685754" indent="-571500" defTabSz="914400">
              <a:buFont typeface="Wingdings" panose="05000000000000000000" pitchFamily="2" charset="2"/>
              <a:buChar char="ü"/>
            </a:pPr>
            <a:r>
              <a:rPr lang="en-US" sz="4000">
                <a:ea typeface="+mn-ea"/>
              </a:rPr>
              <a:t>Written follow-up due within 30 days.</a:t>
            </a:r>
          </a:p>
          <a:p>
            <a:pPr marL="685754" indent="-571500" defTabSz="914400">
              <a:buFont typeface="Wingdings" panose="05000000000000000000" pitchFamily="2" charset="2"/>
              <a:buChar char="ü"/>
            </a:pPr>
            <a:r>
              <a:rPr lang="en-US" sz="4000">
                <a:ea typeface="+mn-ea"/>
              </a:rPr>
              <a:t>Send to SERC/TERC and LEPC(s).</a:t>
            </a:r>
          </a:p>
          <a:p>
            <a:pPr marL="114254" indent="0" defTabSz="914400">
              <a:buNone/>
            </a:pPr>
            <a:endParaRPr lang="en-US" sz="4000">
              <a:ea typeface="+mn-ea"/>
            </a:endParaRPr>
          </a:p>
        </p:txBody>
      </p:sp>
      <p:sp>
        <p:nvSpPr>
          <p:cNvPr id="3" name="TextBox 2">
            <a:extLst>
              <a:ext uri="{FF2B5EF4-FFF2-40B4-BE49-F238E27FC236}">
                <a16:creationId xmlns:a16="http://schemas.microsoft.com/office/drawing/2014/main" id="{97359947-42DF-4FD5-3060-65617E7AC251}"/>
              </a:ext>
            </a:extLst>
          </p:cNvPr>
          <p:cNvSpPr txBox="1"/>
          <p:nvPr/>
        </p:nvSpPr>
        <p:spPr>
          <a:xfrm>
            <a:off x="312968" y="9434325"/>
            <a:ext cx="5561525"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hlinkClick r:id="rId3"/>
              </a:rPr>
              <a:t>apps.ecology.wa.gov/publications/</a:t>
            </a:r>
            <a:r>
              <a:rPr kumimoji="0" lang="en-US" sz="1800" b="0" i="0" u="none" strike="noStrike" kern="1200" cap="none" spc="0" normalizeH="0" baseline="0" noProof="0" err="1">
                <a:ln>
                  <a:noFill/>
                </a:ln>
                <a:solidFill>
                  <a:prstClr val="black"/>
                </a:solidFill>
                <a:effectLst/>
                <a:uLnTx/>
                <a:uFillTx/>
                <a:latin typeface="Franklin Gothic Book" panose="020B0503020102020204" pitchFamily="34" charset="0"/>
                <a:ea typeface="+mn-ea"/>
                <a:cs typeface="+mn-cs"/>
                <a:hlinkClick r:id="rId3"/>
              </a:rPr>
              <a:t>summarypages</a:t>
            </a: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hlinkClick r:id="rId3"/>
              </a:rPr>
              <a:t>/</a:t>
            </a:r>
            <a:b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hlinkClick r:id="rId3"/>
              </a:rPr>
            </a:b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hlinkClick r:id="rId3"/>
              </a:rPr>
              <a:t>ECY070306.html</a:t>
            </a: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 </a:t>
            </a:r>
          </a:p>
        </p:txBody>
      </p:sp>
      <p:sp>
        <p:nvSpPr>
          <p:cNvPr id="25721" name="Rectangle 25625">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3775" y="0"/>
            <a:ext cx="6860637" cy="10285412"/>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8" descr="Screen shot of EPCRA Section 304 form">
            <a:extLst>
              <a:ext uri="{FF2B5EF4-FFF2-40B4-BE49-F238E27FC236}">
                <a16:creationId xmlns:a16="http://schemas.microsoft.com/office/drawing/2014/main" id="{AC6F656D-4890-9DF8-8268-A3C38AD87AD0}"/>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187726" y="1524519"/>
            <a:ext cx="6205190" cy="7236373"/>
          </a:xfrm>
          <a:prstGeom prst="rect">
            <a:avLst/>
          </a:prstGeom>
          <a:ln>
            <a:noFill/>
          </a:ln>
          <a:effectLst>
            <a:outerShdw blurRad="190500" algn="tl" rotWithShape="0">
              <a:srgbClr val="000000">
                <a:alpha val="70000"/>
              </a:srgbClr>
            </a:outerShdw>
          </a:effectLst>
        </p:spPr>
      </p:pic>
      <p:sp>
        <p:nvSpPr>
          <p:cNvPr id="25604" name="Slide Number Placeholder 5"/>
          <p:cNvSpPr>
            <a:spLocks noGrp="1"/>
          </p:cNvSpPr>
          <p:nvPr>
            <p:ph type="sldNum" sz="quarter" idx="12"/>
          </p:nvPr>
        </p:nvSpPr>
        <p:spPr>
          <a:xfrm>
            <a:off x="11650031" y="9533053"/>
            <a:ext cx="1121514" cy="547603"/>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02947C-AFE2-4EB5-9485-95D1888258C6}" type="slidenum">
              <a:rPr kumimoji="0" lang="en-US" sz="1200" b="0" i="0" u="none" strike="noStrike" kern="1200" cap="none" spc="0" normalizeH="0" baseline="0" noProof="0">
                <a:ln>
                  <a:noFill/>
                </a:ln>
                <a:solidFill>
                  <a:srgbClr val="40404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32</a:t>
            </a:fld>
            <a:endParaRPr kumimoji="0" lang="en-US" sz="12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1695C-EAD1-ED0F-570B-399CF317374D}"/>
              </a:ext>
            </a:extLst>
          </p:cNvPr>
          <p:cNvSpPr>
            <a:spLocks noGrp="1"/>
          </p:cNvSpPr>
          <p:nvPr>
            <p:ph type="title"/>
          </p:nvPr>
        </p:nvSpPr>
        <p:spPr/>
        <p:txBody>
          <a:bodyPr>
            <a:normAutofit/>
          </a:bodyPr>
          <a:lstStyle/>
          <a:p>
            <a:r>
              <a:rPr lang="en-US" sz="5400"/>
              <a:t>No longer need to report?</a:t>
            </a:r>
          </a:p>
        </p:txBody>
      </p:sp>
      <p:sp>
        <p:nvSpPr>
          <p:cNvPr id="9" name="Content Placeholder 8">
            <a:extLst>
              <a:ext uri="{FF2B5EF4-FFF2-40B4-BE49-F238E27FC236}">
                <a16:creationId xmlns:a16="http://schemas.microsoft.com/office/drawing/2014/main" id="{4E9AD402-E7EF-A60F-046C-7392257F06E8}"/>
              </a:ext>
            </a:extLst>
          </p:cNvPr>
          <p:cNvSpPr>
            <a:spLocks noGrp="1"/>
          </p:cNvSpPr>
          <p:nvPr>
            <p:ph sz="half" idx="2"/>
          </p:nvPr>
        </p:nvSpPr>
        <p:spPr>
          <a:xfrm>
            <a:off x="942866" y="2738015"/>
            <a:ext cx="3732373" cy="6449923"/>
          </a:xfrm>
        </p:spPr>
        <p:txBody>
          <a:bodyPr vert="horz" lIns="91440" tIns="45720" rIns="91440" bIns="45720" rtlCol="0" anchor="t">
            <a:noAutofit/>
          </a:bodyPr>
          <a:lstStyle/>
          <a:p>
            <a:pPr marL="342265" indent="-342265">
              <a:buFont typeface="Arial" panose="020B0604020202020204" pitchFamily="34" charset="0"/>
              <a:buChar char="•"/>
            </a:pPr>
            <a:r>
              <a:rPr lang="en-US" sz="3600">
                <a:latin typeface="Franklin Gothic Book"/>
                <a:ea typeface="Roboto"/>
              </a:rPr>
              <a:t>Below threshold.</a:t>
            </a:r>
            <a:endParaRPr lang="en-US">
              <a:latin typeface="Franklin Gothic Book"/>
              <a:ea typeface="Roboto"/>
            </a:endParaRPr>
          </a:p>
          <a:p>
            <a:pPr marL="342265" indent="-342265">
              <a:buFont typeface="Arial" panose="020B0604020202020204" pitchFamily="34" charset="0"/>
              <a:buChar char="•"/>
            </a:pPr>
            <a:r>
              <a:rPr lang="en-US" sz="3600">
                <a:latin typeface="Franklin Gothic Book"/>
                <a:ea typeface="Roboto"/>
              </a:rPr>
              <a:t>No longer have chemical.</a:t>
            </a:r>
          </a:p>
          <a:p>
            <a:pPr marL="342265" indent="-342265">
              <a:buFont typeface="Arial" panose="020B0604020202020204" pitchFamily="34" charset="0"/>
              <a:buChar char="•"/>
            </a:pPr>
            <a:r>
              <a:rPr lang="en-US" sz="3600">
                <a:latin typeface="Franklin Gothic Book"/>
                <a:ea typeface="Roboto"/>
              </a:rPr>
              <a:t>Business moved or closed.</a:t>
            </a:r>
          </a:p>
          <a:p>
            <a:pPr marL="0" indent="0">
              <a:buNone/>
            </a:pPr>
            <a:endParaRPr lang="en-US" sz="3600"/>
          </a:p>
          <a:p>
            <a:pPr marL="0" indent="0">
              <a:buNone/>
            </a:pPr>
            <a:r>
              <a:rPr lang="en-US" sz="3600">
                <a:latin typeface="Franklin Gothic Book"/>
                <a:ea typeface="Roboto"/>
              </a:rPr>
              <a:t>Submit an exemption form to the SERC/TERC, LEPC, and fire department.</a:t>
            </a:r>
          </a:p>
        </p:txBody>
      </p:sp>
      <p:pic>
        <p:nvPicPr>
          <p:cNvPr id="7" name="Content Placeholder 6" descr="Screen shot of EPCRA Section 312 Form">
            <a:extLst>
              <a:ext uri="{FF2B5EF4-FFF2-40B4-BE49-F238E27FC236}">
                <a16:creationId xmlns:a16="http://schemas.microsoft.com/office/drawing/2014/main" id="{B2F9AD14-8A6A-9E10-8E2E-CA2EAA2543B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904094" y="2652985"/>
            <a:ext cx="8270162" cy="6387131"/>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39750B2A-7F17-28F9-86EE-EBF0377EDE3F}"/>
              </a:ext>
            </a:extLst>
          </p:cNvPr>
          <p:cNvSpPr txBox="1"/>
          <p:nvPr/>
        </p:nvSpPr>
        <p:spPr>
          <a:xfrm>
            <a:off x="942866" y="9702177"/>
            <a:ext cx="905654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hlinkClick r:id="rId4"/>
              </a:rPr>
              <a:t>https://apps.ecology.wa.gov/publications/SummaryPages/ECY070645.html</a:t>
            </a: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 </a:t>
            </a:r>
          </a:p>
        </p:txBody>
      </p:sp>
      <p:sp>
        <p:nvSpPr>
          <p:cNvPr id="5" name="Slide Number Placeholder 4">
            <a:extLst>
              <a:ext uri="{FF2B5EF4-FFF2-40B4-BE49-F238E27FC236}">
                <a16:creationId xmlns:a16="http://schemas.microsoft.com/office/drawing/2014/main" id="{605EF87F-B914-A169-5938-CEC3C90FBCE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65300D-5599-4468-BF5D-B13C6AAEC98A}" type="slidenum">
              <a:rPr kumimoji="1" lang="ja-JP" altLang="en-US" sz="18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18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614927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560346" y="700177"/>
            <a:ext cx="3577006" cy="5333323"/>
          </a:xfrm>
        </p:spPr>
        <p:txBody>
          <a:bodyPr vert="horz" lIns="91440" tIns="45720" rIns="91440" bIns="45720" rtlCol="0" anchor="b">
            <a:normAutofit/>
          </a:bodyPr>
          <a:lstStyle/>
          <a:p>
            <a:pPr algn="r" defTabSz="914400"/>
            <a:r>
              <a:rPr lang="en-US" sz="5200">
                <a:solidFill>
                  <a:srgbClr val="FFFFFF"/>
                </a:solidFill>
                <a:ea typeface="+mj-ea"/>
              </a:rPr>
              <a:t>EPCRA Data for LEPCs and First Responders</a:t>
            </a:r>
          </a:p>
        </p:txBody>
      </p:sp>
      <p:pic>
        <p:nvPicPr>
          <p:cNvPr id="12" name="Content Placeholder 15" descr="Ecology mobile app logo">
            <a:extLst>
              <a:ext uri="{FF2B5EF4-FFF2-40B4-BE49-F238E27FC236}">
                <a16:creationId xmlns:a16="http://schemas.microsoft.com/office/drawing/2014/main" id="{0625D3D2-B73A-33C1-44A5-D65E66D48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647" y="6379446"/>
            <a:ext cx="2579021" cy="25790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73D7158C-F440-EFAC-D690-A34082FB74D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2487" t="8689" r="3677" b="6969"/>
          <a:stretch/>
        </p:blipFill>
        <p:spPr>
          <a:xfrm>
            <a:off x="8322766" y="6877049"/>
            <a:ext cx="4737262" cy="2842205"/>
          </a:xfrm>
          <a:prstGeom prst="rect">
            <a:avLst/>
          </a:prstGeom>
        </p:spPr>
      </p:pic>
      <p:pic>
        <p:nvPicPr>
          <p:cNvPr id="89" name="Picture 88" descr="E-Plan logo">
            <a:extLst>
              <a:ext uri="{FF2B5EF4-FFF2-40B4-BE49-F238E27FC236}">
                <a16:creationId xmlns:a16="http://schemas.microsoft.com/office/drawing/2014/main" id="{8B2C3536-3CAA-2E4B-0B49-306C88273A8D}"/>
              </a:ext>
            </a:extLst>
          </p:cNvPr>
          <p:cNvPicPr>
            <a:picLocks noChangeAspect="1"/>
          </p:cNvPicPr>
          <p:nvPr/>
        </p:nvPicPr>
        <p:blipFill>
          <a:blip r:embed="rId5"/>
          <a:stretch>
            <a:fillRect/>
          </a:stretch>
        </p:blipFill>
        <p:spPr>
          <a:xfrm>
            <a:off x="10588474" y="6017734"/>
            <a:ext cx="1992914" cy="1851196"/>
          </a:xfrm>
          <a:prstGeom prst="rect">
            <a:avLst/>
          </a:prstGeom>
        </p:spPr>
      </p:pic>
      <p:pic>
        <p:nvPicPr>
          <p:cNvPr id="13" name="Picture 12" descr="Department of Ecology logo">
            <a:extLst>
              <a:ext uri="{FF2B5EF4-FFF2-40B4-BE49-F238E27FC236}">
                <a16:creationId xmlns:a16="http://schemas.microsoft.com/office/drawing/2014/main" id="{EA3323D8-C8F0-E14D-AFCB-D36562CA20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0220" y="3552783"/>
            <a:ext cx="5940895" cy="2034756"/>
          </a:xfrm>
          <a:prstGeom prst="rect">
            <a:avLst/>
          </a:prstGeom>
        </p:spPr>
      </p:pic>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2026" y="97288"/>
            <a:ext cx="6609105" cy="3618486"/>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967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sz="5400">
                <a:latin typeface="Franklin Gothic Medium"/>
                <a:ea typeface="Roboto Medium"/>
              </a:rPr>
              <a:t>Washington's EPCRA Viewer</a:t>
            </a:r>
          </a:p>
        </p:txBody>
      </p:sp>
      <p:pic>
        <p:nvPicPr>
          <p:cNvPr id="8" name="Picture 7" descr="Apple App Store logo"/>
          <p:cNvPicPr>
            <a:picLocks noChangeAspect="1"/>
          </p:cNvPicPr>
          <p:nvPr/>
        </p:nvPicPr>
        <p:blipFill rotWithShape="1">
          <a:blip r:embed="rId3"/>
          <a:srcRect l="2937" t="11589" r="3179" b="6733"/>
          <a:stretch/>
        </p:blipFill>
        <p:spPr>
          <a:xfrm>
            <a:off x="1688481" y="8269879"/>
            <a:ext cx="4335699" cy="1444356"/>
          </a:xfrm>
          <a:prstGeom prst="rect">
            <a:avLst/>
          </a:prstGeom>
        </p:spPr>
      </p:pic>
      <p:pic>
        <p:nvPicPr>
          <p:cNvPr id="18" name="Picture 17" descr="EPCRA Viewer screen shot"/>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68948" y="2126129"/>
            <a:ext cx="3657036" cy="7542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a:extLst>
              <a:ext uri="{FF2B5EF4-FFF2-40B4-BE49-F238E27FC236}">
                <a16:creationId xmlns:a16="http://schemas.microsoft.com/office/drawing/2014/main" id="{3869C00E-E250-DDCA-21D6-5BFFF616BF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Content Placeholder 15" descr="Ecology's mobile app logo">
            <a:extLst>
              <a:ext uri="{FF2B5EF4-FFF2-40B4-BE49-F238E27FC236}">
                <a16:creationId xmlns:a16="http://schemas.microsoft.com/office/drawing/2014/main" id="{B67FFFC1-F140-AAC1-AB10-680D0A23F1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83984" y="2059723"/>
            <a:ext cx="4641986" cy="46420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DF9A340E-6A1F-9EDC-483E-BA70423B6175}"/>
              </a:ext>
              <a:ext uri="{C183D7F6-B498-43B3-948B-1728B52AA6E4}">
                <adec:decorative xmlns:adec="http://schemas.microsoft.com/office/drawing/2017/decorative" val="1"/>
              </a:ext>
            </a:extLst>
          </p:cNvPr>
          <p:cNvSpPr txBox="1"/>
          <p:nvPr/>
        </p:nvSpPr>
        <p:spPr>
          <a:xfrm>
            <a:off x="1025911" y="6688057"/>
            <a:ext cx="6285530" cy="138499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descr="Google Play logo"/>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704096" y="6861768"/>
            <a:ext cx="4331770" cy="1299445"/>
          </a:xfrm>
          <a:prstGeom prst="rect">
            <a:avLst/>
          </a:prstGeom>
        </p:spPr>
      </p:pic>
    </p:spTree>
    <p:extLst>
      <p:ext uri="{BB962C8B-B14F-4D97-AF65-F5344CB8AC3E}">
        <p14:creationId xmlns:p14="http://schemas.microsoft.com/office/powerpoint/2010/main" val="1582919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a:bodyPr>
          <a:lstStyle/>
          <a:p>
            <a:pPr algn="ctr"/>
            <a:r>
              <a:rPr lang="en-US" sz="6599"/>
              <a:t>Access Key Required!</a:t>
            </a:r>
          </a:p>
        </p:txBody>
      </p:sp>
      <p:pic>
        <p:nvPicPr>
          <p:cNvPr id="17" name="Picture 16" descr="EPCRA Viewer screen shot showing a passcode or access key is required."/>
          <p:cNvPicPr>
            <a:picLocks noChangeAspect="1"/>
          </p:cNvPicPr>
          <p:nvPr/>
        </p:nvPicPr>
        <p:blipFill rotWithShape="1">
          <a:blip r:embed="rId3" cstate="print">
            <a:extLst>
              <a:ext uri="{28A0092B-C50C-407E-A947-70E740481C1C}">
                <a14:useLocalDpi xmlns:a14="http://schemas.microsoft.com/office/drawing/2010/main" val="0"/>
              </a:ext>
            </a:extLst>
          </a:blip>
          <a:srcRect t="4231"/>
          <a:stretch/>
        </p:blipFill>
        <p:spPr>
          <a:xfrm>
            <a:off x="8327322" y="685695"/>
            <a:ext cx="4452930" cy="9239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Oval 7">
            <a:extLst>
              <a:ext uri="{C183D7F6-B498-43B3-948B-1728B52AA6E4}">
                <adec:decorative xmlns:adec="http://schemas.microsoft.com/office/drawing/2017/decorative" val="1"/>
              </a:ext>
            </a:extLst>
          </p:cNvPr>
          <p:cNvSpPr/>
          <p:nvPr/>
        </p:nvSpPr>
        <p:spPr>
          <a:xfrm>
            <a:off x="8201047" y="3993475"/>
            <a:ext cx="2461659" cy="1522814"/>
          </a:xfrm>
          <a:prstGeom prst="ellipse">
            <a:avLst/>
          </a:prstGeom>
          <a:noFill/>
          <a:ln w="57150">
            <a:solidFill>
              <a:srgbClr val="861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893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052391" y="1600175"/>
            <a:ext cx="5619967" cy="2266962"/>
          </a:xfrm>
        </p:spPr>
        <p:txBody>
          <a:bodyPr>
            <a:noAutofit/>
          </a:bodyPr>
          <a:lstStyle/>
          <a:p>
            <a:pPr lvl="0"/>
            <a:r>
              <a:rPr lang="en-US" sz="6000">
                <a:solidFill>
                  <a:schemeClr val="tx1"/>
                </a:solidFill>
                <a:latin typeface="Franklin Gothic Book"/>
                <a:ea typeface="Roboto Medium"/>
              </a:rPr>
              <a:t>LEPC Planning Process</a:t>
            </a:r>
          </a:p>
        </p:txBody>
      </p:sp>
      <p:cxnSp>
        <p:nvCxnSpPr>
          <p:cNvPr id="15" name="Straight Connector 14">
            <a:extLst>
              <a:ext uri="{C183D7F6-B498-43B3-948B-1728B52AA6E4}">
                <adec:decorative xmlns:adec="http://schemas.microsoft.com/office/drawing/2017/decorative" val="1"/>
              </a:ext>
            </a:extLst>
          </p:cNvPr>
          <p:cNvCxnSpPr/>
          <p:nvPr/>
        </p:nvCxnSpPr>
        <p:spPr>
          <a:xfrm>
            <a:off x="1310140" y="4049734"/>
            <a:ext cx="57191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D4E011E-63C7-20D8-7491-22E0B753D844}"/>
              </a:ext>
            </a:extLst>
          </p:cNvPr>
          <p:cNvPicPr>
            <a:picLocks noChangeAspect="1"/>
          </p:cNvPicPr>
          <p:nvPr/>
        </p:nvPicPr>
        <p:blipFill>
          <a:blip r:embed="rId3"/>
          <a:stretch>
            <a:fillRect/>
          </a:stretch>
        </p:blipFill>
        <p:spPr>
          <a:xfrm>
            <a:off x="6857206" y="1491011"/>
            <a:ext cx="6072224" cy="7303389"/>
          </a:xfrm>
          <a:prstGeom prst="rect">
            <a:avLst/>
          </a:prstGeom>
        </p:spPr>
      </p:pic>
    </p:spTree>
    <p:extLst>
      <p:ext uri="{BB962C8B-B14F-4D97-AF65-F5344CB8AC3E}">
        <p14:creationId xmlns:p14="http://schemas.microsoft.com/office/powerpoint/2010/main" val="3345471208"/>
      </p:ext>
    </p:extLst>
  </p:cSld>
  <p:clrMapOvr>
    <a:masterClrMapping/>
  </p:clrMapOvr>
  <mc:AlternateContent xmlns:mc="http://schemas.openxmlformats.org/markup-compatibility/2006" xmlns:p14="http://schemas.microsoft.com/office/powerpoint/2010/main">
    <mc:Choice Requires="p14">
      <p:transition p14:dur="0" advTm="6024"/>
    </mc:Choice>
    <mc:Fallback xmlns="">
      <p:transition advTm="6024"/>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E74512-33A9-38C8-ED16-0439186C23D9}"/>
              </a:ext>
            </a:extLst>
          </p:cNvPr>
          <p:cNvSpPr txBox="1"/>
          <p:nvPr/>
        </p:nvSpPr>
        <p:spPr>
          <a:xfrm>
            <a:off x="1216991" y="1832787"/>
            <a:ext cx="11938000" cy="2554545"/>
          </a:xfrm>
          <a:prstGeom prst="rect">
            <a:avLst/>
          </a:prstGeom>
          <a:noFill/>
        </p:spPr>
        <p:txBody>
          <a:bodyPr wrap="square">
            <a:spAutoFit/>
          </a:bodyPr>
          <a:lstStyle/>
          <a:p>
            <a:r>
              <a:rPr lang="en-US" sz="3200" i="1"/>
              <a:t>“There are certain provisions in EPCRA that grant authority to LEPCs and TEPCs to obtain information from a facility to assist in local emergency planning (Section 303(d)(3)). If a facility does not provide such information, the SERC or LEPC may take enforcement action, as stated in EPCRA Section 326(a)(2)(B)” -</a:t>
            </a:r>
            <a:r>
              <a:rPr lang="en-US" sz="3200"/>
              <a:t>EPA LEPC Handbook</a:t>
            </a:r>
          </a:p>
        </p:txBody>
      </p:sp>
      <p:pic>
        <p:nvPicPr>
          <p:cNvPr id="6" name="Picture 5">
            <a:extLst>
              <a:ext uri="{FF2B5EF4-FFF2-40B4-BE49-F238E27FC236}">
                <a16:creationId xmlns:a16="http://schemas.microsoft.com/office/drawing/2014/main" id="{E961D9AC-3746-3664-FF96-209AA8D888E6}"/>
              </a:ext>
            </a:extLst>
          </p:cNvPr>
          <p:cNvPicPr>
            <a:picLocks noChangeAspect="1"/>
          </p:cNvPicPr>
          <p:nvPr/>
        </p:nvPicPr>
        <p:blipFill>
          <a:blip r:embed="rId3"/>
          <a:stretch>
            <a:fillRect/>
          </a:stretch>
        </p:blipFill>
        <p:spPr>
          <a:xfrm>
            <a:off x="2955925" y="4387332"/>
            <a:ext cx="8460131" cy="4612630"/>
          </a:xfrm>
          <a:prstGeom prst="rect">
            <a:avLst/>
          </a:prstGeom>
        </p:spPr>
      </p:pic>
    </p:spTree>
    <p:extLst>
      <p:ext uri="{BB962C8B-B14F-4D97-AF65-F5344CB8AC3E}">
        <p14:creationId xmlns:p14="http://schemas.microsoft.com/office/powerpoint/2010/main" val="4061636979"/>
      </p:ext>
    </p:extLst>
  </p:cSld>
  <p:clrMapOvr>
    <a:masterClrMapping/>
  </p:clrMapOvr>
  <mc:AlternateContent xmlns:mc="http://schemas.openxmlformats.org/markup-compatibility/2006" xmlns:p14="http://schemas.microsoft.com/office/powerpoint/2010/main">
    <mc:Choice Requires="p14">
      <p:transition p14:dur="0" advTm="6024"/>
    </mc:Choice>
    <mc:Fallback xmlns="">
      <p:transition advTm="6024"/>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a:spLocks noGrp="1"/>
          </p:cNvSpPr>
          <p:nvPr>
            <p:ph idx="1"/>
          </p:nvPr>
        </p:nvSpPr>
        <p:spPr>
          <a:xfrm>
            <a:off x="737385" y="2550695"/>
            <a:ext cx="12577299" cy="6711797"/>
          </a:xfrm>
          <a:prstGeom prst="rect">
            <a:avLst/>
          </a:prstGeom>
        </p:spPr>
        <p:txBody>
          <a:bodyPr>
            <a:noAutofit/>
          </a:bodyPr>
          <a:lstStyle/>
          <a:p>
            <a:pPr marL="0" indent="0">
              <a:buNone/>
            </a:pPr>
            <a:r>
              <a:rPr lang="en-US" sz="3000" b="1"/>
              <a:t>(1)</a:t>
            </a:r>
            <a:r>
              <a:rPr lang="en-US" sz="3000"/>
              <a:t> Identification of facilities</a:t>
            </a:r>
          </a:p>
          <a:p>
            <a:pPr marL="0" indent="0">
              <a:buNone/>
            </a:pPr>
            <a:r>
              <a:rPr lang="en-US" sz="3000" b="1"/>
              <a:t>(2)</a:t>
            </a:r>
            <a:r>
              <a:rPr lang="en-US" sz="3000"/>
              <a:t> Methods and procedures to be followed by facility owners and operators</a:t>
            </a:r>
          </a:p>
          <a:p>
            <a:pPr marL="0" indent="0">
              <a:buNone/>
            </a:pPr>
            <a:r>
              <a:rPr lang="en-US" sz="3000" b="1"/>
              <a:t>(3)</a:t>
            </a:r>
            <a:r>
              <a:rPr lang="en-US" sz="3000"/>
              <a:t> Designation of a community emergency coordinator and facility emergency coordinators. </a:t>
            </a:r>
          </a:p>
          <a:p>
            <a:pPr marL="0" indent="0">
              <a:buNone/>
            </a:pPr>
            <a:r>
              <a:rPr lang="en-US" sz="3000" b="1"/>
              <a:t>(4)</a:t>
            </a:r>
            <a:r>
              <a:rPr lang="en-US" sz="3000"/>
              <a:t> Procedures providing reliable, effective, and timely notification</a:t>
            </a:r>
          </a:p>
          <a:p>
            <a:pPr marL="0" indent="0">
              <a:buNone/>
            </a:pPr>
            <a:r>
              <a:rPr lang="en-US" sz="3000" b="1"/>
              <a:t>(5)</a:t>
            </a:r>
            <a:r>
              <a:rPr lang="en-US" sz="3000"/>
              <a:t> Methods for determining the occurrence of a release, and the area or population likely to be affected. </a:t>
            </a:r>
          </a:p>
          <a:p>
            <a:pPr marL="0" indent="0">
              <a:buNone/>
            </a:pPr>
            <a:r>
              <a:rPr lang="en-US" sz="3000" b="1"/>
              <a:t>(6)</a:t>
            </a:r>
            <a:r>
              <a:rPr lang="en-US" sz="3000"/>
              <a:t> A description of emergency equipment and facilities in the community. </a:t>
            </a:r>
          </a:p>
          <a:p>
            <a:pPr marL="0" indent="0">
              <a:buNone/>
            </a:pPr>
            <a:r>
              <a:rPr lang="en-US" sz="3000" b="1"/>
              <a:t>(7)</a:t>
            </a:r>
            <a:r>
              <a:rPr lang="en-US" sz="3000"/>
              <a:t> Evacuation plans</a:t>
            </a:r>
          </a:p>
          <a:p>
            <a:pPr marL="0" indent="0">
              <a:buNone/>
            </a:pPr>
            <a:r>
              <a:rPr lang="en-US" sz="3000" b="1"/>
              <a:t>(8)</a:t>
            </a:r>
            <a:r>
              <a:rPr lang="en-US" sz="3000"/>
              <a:t> Training programs</a:t>
            </a:r>
          </a:p>
          <a:p>
            <a:pPr marL="0" indent="0">
              <a:buNone/>
            </a:pPr>
            <a:r>
              <a:rPr lang="en-US" sz="3000" b="1"/>
              <a:t>(9)</a:t>
            </a:r>
            <a:r>
              <a:rPr lang="en-US" sz="3000"/>
              <a:t> Methods and schedules for exercising the plan. </a:t>
            </a:r>
          </a:p>
          <a:p>
            <a:pPr marL="0" indent="0">
              <a:buNone/>
            </a:pPr>
            <a:r>
              <a:rPr lang="en-US" sz="3000"/>
              <a:t>		</a:t>
            </a:r>
          </a:p>
        </p:txBody>
      </p:sp>
      <p:sp>
        <p:nvSpPr>
          <p:cNvPr id="3" name="Title 1">
            <a:extLst>
              <a:ext uri="{FF2B5EF4-FFF2-40B4-BE49-F238E27FC236}">
                <a16:creationId xmlns:a16="http://schemas.microsoft.com/office/drawing/2014/main" id="{CD0FF82E-A264-4CAD-AC47-54D9BBB20DBD}"/>
              </a:ext>
            </a:extLst>
          </p:cNvPr>
          <p:cNvSpPr>
            <a:spLocks noGrp="1"/>
          </p:cNvSpPr>
          <p:nvPr>
            <p:ph type="title"/>
          </p:nvPr>
        </p:nvSpPr>
        <p:spPr>
          <a:xfrm>
            <a:off x="685958" y="794084"/>
            <a:ext cx="12342495" cy="859887"/>
          </a:xfrm>
        </p:spPr>
        <p:txBody>
          <a:bodyPr>
            <a:normAutofit fontScale="90000"/>
          </a:bodyPr>
          <a:lstStyle/>
          <a:p>
            <a:r>
              <a:rPr lang="en-US" sz="4799"/>
              <a:t>Minimum Federal Requirements of an LEPC Plan </a:t>
            </a:r>
          </a:p>
        </p:txBody>
      </p:sp>
      <p:sp>
        <p:nvSpPr>
          <p:cNvPr id="2" name="Slide Number Placeholder 1">
            <a:extLst>
              <a:ext uri="{FF2B5EF4-FFF2-40B4-BE49-F238E27FC236}">
                <a16:creationId xmlns:a16="http://schemas.microsoft.com/office/drawing/2014/main" id="{B0133180-ADD5-9C41-CCCA-976BBB933018}"/>
              </a:ext>
            </a:extLst>
          </p:cNvPr>
          <p:cNvSpPr>
            <a:spLocks noGrp="1"/>
          </p:cNvSpPr>
          <p:nvPr>
            <p:ph type="sldNum" sz="quarter" idx="12"/>
          </p:nvPr>
        </p:nvSpPr>
        <p:spPr/>
        <p:txBody>
          <a:bodyPr/>
          <a:lstStyle/>
          <a:p>
            <a:fld id="{7E65300D-5599-4468-BF5D-B13C6AAEC98A}" type="slidenum">
              <a:rPr kumimoji="1" lang="ja-JP" altLang="en-US" smtClean="0"/>
              <a:pPr/>
              <a:t>39</a:t>
            </a:fld>
            <a:endParaRPr kumimoji="1" lang="ja-JP" altLang="en-US"/>
          </a:p>
        </p:txBody>
      </p:sp>
    </p:spTree>
    <p:extLst>
      <p:ext uri="{BB962C8B-B14F-4D97-AF65-F5344CB8AC3E}">
        <p14:creationId xmlns:p14="http://schemas.microsoft.com/office/powerpoint/2010/main" val="3218063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155761" y="521825"/>
            <a:ext cx="5619967" cy="2266962"/>
          </a:xfrm>
        </p:spPr>
        <p:txBody>
          <a:bodyPr>
            <a:noAutofit/>
          </a:bodyPr>
          <a:lstStyle/>
          <a:p>
            <a:r>
              <a:rPr lang="en-US" altLang="ja-JP" sz="5400"/>
              <a:t>What is EPCRA?</a:t>
            </a:r>
            <a:endParaRPr kumimoji="1" lang="ja-JP" altLang="en-US" sz="5400"/>
          </a:p>
        </p:txBody>
      </p:sp>
      <p:cxnSp>
        <p:nvCxnSpPr>
          <p:cNvPr id="15" name="Straight Connector 14">
            <a:extLst>
              <a:ext uri="{C183D7F6-B498-43B3-948B-1728B52AA6E4}">
                <adec:decorative xmlns:adec="http://schemas.microsoft.com/office/drawing/2017/decorative" val="1"/>
              </a:ext>
            </a:extLst>
          </p:cNvPr>
          <p:cNvCxnSpPr/>
          <p:nvPr/>
        </p:nvCxnSpPr>
        <p:spPr>
          <a:xfrm>
            <a:off x="1155761" y="2933454"/>
            <a:ext cx="57191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155761" y="3087073"/>
            <a:ext cx="6854825" cy="2308324"/>
          </a:xfrm>
          <a:prstGeom prst="rect">
            <a:avLst/>
          </a:prstGeom>
        </p:spPr>
        <p:txBody>
          <a:bodyPr>
            <a:spAutoFit/>
          </a:bodyPr>
          <a:lstStyle/>
          <a:p>
            <a:r>
              <a:rPr lang="en-US" altLang="ja-JP" sz="4800">
                <a:solidFill>
                  <a:srgbClr val="44688F"/>
                </a:solidFill>
                <a:latin typeface="Franklin Gothic Medium" panose="020B0603020102020204" pitchFamily="34" charset="0"/>
                <a:ea typeface="Roboto Medium" panose="02000000000000000000" pitchFamily="2" charset="0"/>
                <a:cs typeface="+mj-cs"/>
              </a:rPr>
              <a:t>Emergency Planning </a:t>
            </a:r>
          </a:p>
          <a:p>
            <a:r>
              <a:rPr lang="en-US" altLang="ja-JP" sz="4800">
                <a:solidFill>
                  <a:srgbClr val="44688F"/>
                </a:solidFill>
                <a:latin typeface="Franklin Gothic Medium" panose="020B0603020102020204" pitchFamily="34" charset="0"/>
                <a:ea typeface="Roboto Medium" panose="02000000000000000000" pitchFamily="2" charset="0"/>
                <a:cs typeface="+mj-cs"/>
              </a:rPr>
              <a:t>and Community </a:t>
            </a:r>
            <a:br>
              <a:rPr lang="en-US" altLang="ja-JP" sz="4800">
                <a:solidFill>
                  <a:srgbClr val="44688F"/>
                </a:solidFill>
                <a:latin typeface="Franklin Gothic Medium" panose="020B0603020102020204" pitchFamily="34" charset="0"/>
                <a:ea typeface="Roboto Medium" panose="02000000000000000000" pitchFamily="2" charset="0"/>
                <a:cs typeface="+mj-cs"/>
              </a:rPr>
            </a:br>
            <a:r>
              <a:rPr lang="en-US" altLang="ja-JP" sz="4800">
                <a:solidFill>
                  <a:srgbClr val="44688F"/>
                </a:solidFill>
                <a:latin typeface="Franklin Gothic Medium" panose="020B0603020102020204" pitchFamily="34" charset="0"/>
                <a:ea typeface="Roboto Medium" panose="02000000000000000000" pitchFamily="2" charset="0"/>
                <a:cs typeface="+mj-cs"/>
              </a:rPr>
              <a:t>Right-to-Know Act </a:t>
            </a:r>
            <a:endParaRPr lang="en-US" sz="4800"/>
          </a:p>
        </p:txBody>
      </p:sp>
      <p:pic>
        <p:nvPicPr>
          <p:cNvPr id="9" name="Picture Placeholder 8" descr="Smoke billowing from factory stacks"/>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32" name="Picture Placeholder 31" descr="A fire fighter on the job">
            <a:extLst>
              <a:ext uri="{FF2B5EF4-FFF2-40B4-BE49-F238E27FC236}">
                <a16:creationId xmlns:a16="http://schemas.microsoft.com/office/drawing/2014/main" id="{99DE1879-82C4-1353-108C-0E16978AE72E}"/>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p:pic>
      <p:pic>
        <p:nvPicPr>
          <p:cNvPr id="10" name="Picture Placeholder 9" descr="The North Cascade mountains are in the background. A river is in the foreground. Trees line the rivers edge and are turning colors."/>
          <p:cNvPicPr>
            <a:picLocks noGrp="1" noChangeAspect="1"/>
          </p:cNvPicPr>
          <p:nvPr>
            <p:ph type="pic" sz="quarter" idx="16"/>
          </p:nvPr>
        </p:nvPicPr>
        <p:blipFill>
          <a:blip r:embed="rId5" cstate="email">
            <a:extLst>
              <a:ext uri="{28A0092B-C50C-407E-A947-70E740481C1C}">
                <a14:useLocalDpi xmlns:a14="http://schemas.microsoft.com/office/drawing/2010/main"/>
              </a:ext>
            </a:extLst>
          </a:blip>
          <a:srcRect/>
          <a:stretch>
            <a:fillRect/>
          </a:stretch>
        </p:blipFill>
        <p:spPr/>
      </p:pic>
      <p:pic>
        <p:nvPicPr>
          <p:cNvPr id="17" name="Picture Placeholder 16" descr="Neighborhood with houses, trees, and a sidewalk"/>
          <p:cNvPicPr>
            <a:picLocks noGrp="1" noChangeAspect="1"/>
          </p:cNvPicPr>
          <p:nvPr>
            <p:ph type="pic" sz="quarter" idx="17"/>
          </p:nvPr>
        </p:nvPicPr>
        <p:blipFill>
          <a:blip r:embed="rId6" cstate="screen">
            <a:extLst>
              <a:ext uri="{28A0092B-C50C-407E-A947-70E740481C1C}">
                <a14:useLocalDpi xmlns:a14="http://schemas.microsoft.com/office/drawing/2010/main"/>
              </a:ext>
            </a:extLst>
          </a:blip>
          <a:srcRect/>
          <a:stretch>
            <a:fillRect/>
          </a:stretch>
        </p:blipFill>
        <p:spPr/>
      </p:pic>
      <p:pic>
        <p:nvPicPr>
          <p:cNvPr id="3" name="Picture 2" descr="A picture containing shape&#10;&#10;Description automatically generated">
            <a:extLst>
              <a:ext uri="{FF2B5EF4-FFF2-40B4-BE49-F238E27FC236}">
                <a16:creationId xmlns:a16="http://schemas.microsoft.com/office/drawing/2014/main" id="{C77BA3EE-F178-E4EA-595A-6AAF2FB581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406" y="6295616"/>
            <a:ext cx="6345939" cy="3467972"/>
          </a:xfrm>
          <a:prstGeom prst="rect">
            <a:avLst/>
          </a:prstGeom>
        </p:spPr>
      </p:pic>
    </p:spTree>
    <p:extLst>
      <p:ext uri="{BB962C8B-B14F-4D97-AF65-F5344CB8AC3E}">
        <p14:creationId xmlns:p14="http://schemas.microsoft.com/office/powerpoint/2010/main" val="2200929173"/>
      </p:ext>
    </p:extLst>
  </p:cSld>
  <p:clrMapOvr>
    <a:masterClrMapping/>
  </p:clrMapOvr>
  <mc:AlternateContent xmlns:mc="http://schemas.openxmlformats.org/markup-compatibility/2006" xmlns:p14="http://schemas.microsoft.com/office/powerpoint/2010/main">
    <mc:Choice Requires="p14">
      <p:transition p14:dur="0" advTm="6024"/>
    </mc:Choice>
    <mc:Fallback xmlns="">
      <p:transition advTm="6024"/>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82" y="284766"/>
            <a:ext cx="13264248" cy="2733538"/>
          </a:xfrm>
        </p:spPr>
        <p:txBody>
          <a:bodyPr>
            <a:noAutofit/>
          </a:bodyPr>
          <a:lstStyle/>
          <a:p>
            <a:pPr algn="ctr"/>
            <a:r>
              <a:rPr lang="en-US" sz="4799"/>
              <a:t>Why do LEPCs create hazardous material plans when State, Regional and National comprehensive and incident specific plans exist? </a:t>
            </a:r>
          </a:p>
        </p:txBody>
      </p:sp>
      <p:sp>
        <p:nvSpPr>
          <p:cNvPr id="3" name="Content Placeholder 2"/>
          <p:cNvSpPr>
            <a:spLocks noGrp="1"/>
          </p:cNvSpPr>
          <p:nvPr>
            <p:ph idx="1"/>
          </p:nvPr>
        </p:nvSpPr>
        <p:spPr>
          <a:xfrm>
            <a:off x="531677" y="3296653"/>
            <a:ext cx="12559113" cy="5943357"/>
          </a:xfrm>
        </p:spPr>
        <p:txBody>
          <a:bodyPr>
            <a:normAutofit fontScale="85000" lnSpcReduction="20000"/>
          </a:bodyPr>
          <a:lstStyle/>
          <a:p>
            <a:pPr marL="0" indent="0">
              <a:buNone/>
            </a:pPr>
            <a:r>
              <a:rPr lang="en-US" b="1"/>
              <a:t>All disasters are local! </a:t>
            </a:r>
            <a:r>
              <a:rPr lang="en-US"/>
              <a:t>Most hazardous material incidents are handled at the local level. County, State, Regional and National resources are only provided If the capacity of the response exceeds the ability of local responders. Even in response requiring a national assets, local emergency managers continue to support the response in their jurisdiction. </a:t>
            </a:r>
          </a:p>
          <a:p>
            <a:pPr marL="0" indent="0">
              <a:buNone/>
            </a:pPr>
            <a:endParaRPr lang="en-US"/>
          </a:p>
          <a:p>
            <a:pPr marL="0" indent="0">
              <a:buNone/>
            </a:pPr>
            <a:r>
              <a:rPr lang="en-US"/>
              <a:t>All-Hazards Approach: </a:t>
            </a:r>
            <a:r>
              <a:rPr lang="en-US" b="1"/>
              <a:t>An all-hazards approach</a:t>
            </a:r>
            <a:r>
              <a:rPr lang="en-US"/>
              <a:t> is an integrated approach to emergency preparedness planning that focuses on capacities and capabilities that are critical to preparedness for a full spectrum of emergencies or disasters, including internal emergencies and a man-made emergency (or both) or natural disaster.</a:t>
            </a:r>
          </a:p>
          <a:p>
            <a:endParaRPr lang="en-US"/>
          </a:p>
        </p:txBody>
      </p:sp>
      <p:sp>
        <p:nvSpPr>
          <p:cNvPr id="4" name="Slide Number Placeholder 3">
            <a:extLst>
              <a:ext uri="{FF2B5EF4-FFF2-40B4-BE49-F238E27FC236}">
                <a16:creationId xmlns:a16="http://schemas.microsoft.com/office/drawing/2014/main" id="{BD35B552-F75E-9C38-5DE9-CC501D468FF1}"/>
              </a:ext>
            </a:extLst>
          </p:cNvPr>
          <p:cNvSpPr>
            <a:spLocks noGrp="1"/>
          </p:cNvSpPr>
          <p:nvPr>
            <p:ph type="sldNum" sz="quarter" idx="12"/>
          </p:nvPr>
        </p:nvSpPr>
        <p:spPr/>
        <p:txBody>
          <a:bodyPr/>
          <a:lstStyle/>
          <a:p>
            <a:fld id="{7E65300D-5599-4468-BF5D-B13C6AAEC98A}" type="slidenum">
              <a:rPr kumimoji="1" lang="ja-JP" altLang="en-US" smtClean="0"/>
              <a:pPr/>
              <a:t>40</a:t>
            </a:fld>
            <a:endParaRPr kumimoji="1" lang="ja-JP" altLang="en-US"/>
          </a:p>
        </p:txBody>
      </p:sp>
    </p:spTree>
    <p:extLst>
      <p:ext uri="{BB962C8B-B14F-4D97-AF65-F5344CB8AC3E}">
        <p14:creationId xmlns:p14="http://schemas.microsoft.com/office/powerpoint/2010/main" val="3553890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3E9B84-18EA-472B-9D5C-329A20580A69}"/>
              </a:ext>
            </a:extLst>
          </p:cNvPr>
          <p:cNvGrpSpPr/>
          <p:nvPr/>
        </p:nvGrpSpPr>
        <p:grpSpPr>
          <a:xfrm>
            <a:off x="6081883" y="3051339"/>
            <a:ext cx="8865363" cy="5605550"/>
            <a:chOff x="-1520" y="0"/>
            <a:chExt cx="12192000" cy="6858000"/>
          </a:xfrm>
        </p:grpSpPr>
        <p:graphicFrame>
          <p:nvGraphicFramePr>
            <p:cNvPr id="5" name="Diagram 4">
              <a:extLst>
                <a:ext uri="{FF2B5EF4-FFF2-40B4-BE49-F238E27FC236}">
                  <a16:creationId xmlns:a16="http://schemas.microsoft.com/office/drawing/2014/main" id="{2F19A357-3D0A-4C53-93D8-83C6B997FF96}"/>
                </a:ext>
              </a:extLst>
            </p:cNvPr>
            <p:cNvGraphicFramePr/>
            <p:nvPr/>
          </p:nvGraphicFramePr>
          <p:xfrm>
            <a:off x="-152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1926FEA-F9D4-46E4-B940-47B293C0EE4F}"/>
                </a:ext>
              </a:extLst>
            </p:cNvPr>
            <p:cNvSpPr txBox="1"/>
            <p:nvPr/>
          </p:nvSpPr>
          <p:spPr>
            <a:xfrm>
              <a:off x="4595187" y="2863601"/>
              <a:ext cx="1248491" cy="494213"/>
            </a:xfrm>
            <a:prstGeom prst="rect">
              <a:avLst/>
            </a:prstGeom>
            <a:noFill/>
          </p:spPr>
          <p:txBody>
            <a:bodyPr wrap="square" rtlCol="0">
              <a:spAutoFit/>
            </a:bodyPr>
            <a:lstStyle/>
            <a:p>
              <a:r>
                <a:rPr lang="en-US" sz="2025" i="1"/>
                <a:t>ESF 10</a:t>
              </a:r>
            </a:p>
          </p:txBody>
        </p:sp>
        <p:sp>
          <p:nvSpPr>
            <p:cNvPr id="7" name="TextBox 6">
              <a:extLst>
                <a:ext uri="{FF2B5EF4-FFF2-40B4-BE49-F238E27FC236}">
                  <a16:creationId xmlns:a16="http://schemas.microsoft.com/office/drawing/2014/main" id="{59DCA6FE-3B1F-44F6-BD9A-C3259B8D6238}"/>
                </a:ext>
              </a:extLst>
            </p:cNvPr>
            <p:cNvSpPr txBox="1"/>
            <p:nvPr/>
          </p:nvSpPr>
          <p:spPr>
            <a:xfrm>
              <a:off x="6502910" y="3138648"/>
              <a:ext cx="1248491" cy="494213"/>
            </a:xfrm>
            <a:prstGeom prst="rect">
              <a:avLst/>
            </a:prstGeom>
            <a:noFill/>
          </p:spPr>
          <p:txBody>
            <a:bodyPr wrap="square" rtlCol="0">
              <a:spAutoFit/>
            </a:bodyPr>
            <a:lstStyle/>
            <a:p>
              <a:r>
                <a:rPr lang="en-US" sz="2025" i="1"/>
                <a:t>ESF 10</a:t>
              </a:r>
            </a:p>
          </p:txBody>
        </p:sp>
        <p:sp>
          <p:nvSpPr>
            <p:cNvPr id="8" name="TextBox 7">
              <a:extLst>
                <a:ext uri="{FF2B5EF4-FFF2-40B4-BE49-F238E27FC236}">
                  <a16:creationId xmlns:a16="http://schemas.microsoft.com/office/drawing/2014/main" id="{E07E1E86-3ED4-44A0-8BC3-BAA484E11F3D}"/>
                </a:ext>
              </a:extLst>
            </p:cNvPr>
            <p:cNvSpPr txBox="1"/>
            <p:nvPr/>
          </p:nvSpPr>
          <p:spPr>
            <a:xfrm>
              <a:off x="5465975" y="3709736"/>
              <a:ext cx="1248491" cy="1256713"/>
            </a:xfrm>
            <a:prstGeom prst="rect">
              <a:avLst/>
            </a:prstGeom>
            <a:noFill/>
          </p:spPr>
          <p:txBody>
            <a:bodyPr wrap="square" rtlCol="0">
              <a:spAutoFit/>
            </a:bodyPr>
            <a:lstStyle/>
            <a:p>
              <a:pPr algn="ctr"/>
              <a:r>
                <a:rPr lang="en-US" sz="2025" b="1" i="1"/>
                <a:t>LEPC</a:t>
              </a:r>
            </a:p>
            <a:p>
              <a:pPr algn="ctr"/>
              <a:endParaRPr lang="en-US" sz="2025" b="1" i="1"/>
            </a:p>
            <a:p>
              <a:pPr algn="ctr"/>
              <a:r>
                <a:rPr lang="en-US" sz="2025" b="1" i="1"/>
                <a:t>Plans</a:t>
              </a:r>
            </a:p>
          </p:txBody>
        </p:sp>
      </p:grpSp>
      <p:pic>
        <p:nvPicPr>
          <p:cNvPr id="2" name="Picture 1">
            <a:extLst>
              <a:ext uri="{FF2B5EF4-FFF2-40B4-BE49-F238E27FC236}">
                <a16:creationId xmlns:a16="http://schemas.microsoft.com/office/drawing/2014/main" id="{6E643DAD-D29E-41F1-B494-D136A0AE7A6B}"/>
              </a:ext>
            </a:extLst>
          </p:cNvPr>
          <p:cNvPicPr>
            <a:picLocks noChangeAspect="1"/>
          </p:cNvPicPr>
          <p:nvPr/>
        </p:nvPicPr>
        <p:blipFill>
          <a:blip r:embed="rId8"/>
          <a:stretch>
            <a:fillRect/>
          </a:stretch>
        </p:blipFill>
        <p:spPr>
          <a:xfrm rot="20895467">
            <a:off x="793495" y="4517394"/>
            <a:ext cx="5726737" cy="4205573"/>
          </a:xfrm>
          <a:prstGeom prst="rect">
            <a:avLst/>
          </a:prstGeom>
          <a:ln>
            <a:solidFill>
              <a:schemeClr val="tx1"/>
            </a:solidFill>
          </a:ln>
        </p:spPr>
      </p:pic>
      <p:sp>
        <p:nvSpPr>
          <p:cNvPr id="11" name="Title 1">
            <a:extLst>
              <a:ext uri="{FF2B5EF4-FFF2-40B4-BE49-F238E27FC236}">
                <a16:creationId xmlns:a16="http://schemas.microsoft.com/office/drawing/2014/main" id="{3445AD81-35EA-4BA4-B4B3-5C33F8F1D6E0}"/>
              </a:ext>
            </a:extLst>
          </p:cNvPr>
          <p:cNvSpPr txBox="1">
            <a:spLocks/>
          </p:cNvSpPr>
          <p:nvPr/>
        </p:nvSpPr>
        <p:spPr>
          <a:xfrm>
            <a:off x="304389" y="552848"/>
            <a:ext cx="12919328" cy="20348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799" b="1"/>
              <a:t>Comprehensive Emergency Management plans and the Northwest Area Contingency Plan  </a:t>
            </a:r>
          </a:p>
        </p:txBody>
      </p:sp>
      <p:sp>
        <p:nvSpPr>
          <p:cNvPr id="3" name="Slide Number Placeholder 2">
            <a:extLst>
              <a:ext uri="{FF2B5EF4-FFF2-40B4-BE49-F238E27FC236}">
                <a16:creationId xmlns:a16="http://schemas.microsoft.com/office/drawing/2014/main" id="{282C23DD-69AE-5F7D-ED23-0747542072F2}"/>
              </a:ext>
            </a:extLst>
          </p:cNvPr>
          <p:cNvSpPr>
            <a:spLocks noGrp="1"/>
          </p:cNvSpPr>
          <p:nvPr>
            <p:ph type="sldNum" sz="quarter" idx="12"/>
          </p:nvPr>
        </p:nvSpPr>
        <p:spPr/>
        <p:txBody>
          <a:bodyPr/>
          <a:lstStyle/>
          <a:p>
            <a:pPr>
              <a:defRPr/>
            </a:pPr>
            <a:fld id="{33D609BE-B3CE-4353-AC3A-7A7BB6C94AF3}" type="slidenum">
              <a:rPr lang="en-US" smtClean="0"/>
              <a:pPr>
                <a:defRPr/>
              </a:pPr>
              <a:t>41</a:t>
            </a:fld>
            <a:endParaRPr lang="en-US"/>
          </a:p>
        </p:txBody>
      </p:sp>
    </p:spTree>
    <p:extLst>
      <p:ext uri="{BB962C8B-B14F-4D97-AF65-F5344CB8AC3E}">
        <p14:creationId xmlns:p14="http://schemas.microsoft.com/office/powerpoint/2010/main" val="2295508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0983" cy="10285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a:xfrm>
            <a:off x="1001514" y="959971"/>
            <a:ext cx="4200279" cy="5348415"/>
          </a:xfrm>
        </p:spPr>
        <p:txBody>
          <a:bodyPr vert="horz" lIns="91440" tIns="45720" rIns="91440" bIns="45720" rtlCol="0" anchor="b">
            <a:normAutofit/>
          </a:bodyPr>
          <a:lstStyle/>
          <a:p>
            <a:pPr lvl="0" defTabSz="914400"/>
            <a:r>
              <a:rPr lang="en-US" sz="7100" b="1">
                <a:solidFill>
                  <a:schemeClr val="tx1"/>
                </a:solidFill>
                <a:latin typeface="+mj-lt"/>
                <a:ea typeface="+mj-ea"/>
              </a:rPr>
              <a:t>LEPC Exercise</a:t>
            </a:r>
            <a:endParaRPr lang="en-US" sz="7100" b="1">
              <a:solidFill>
                <a:schemeClr val="tx1"/>
              </a:solidFill>
              <a:latin typeface="+mj-lt"/>
              <a:ea typeface="+mj-ea"/>
              <a:cs typeface="Calibri Light"/>
            </a:endParaRPr>
          </a:p>
        </p:txBody>
      </p:sp>
      <p:sp>
        <p:nvSpPr>
          <p:cNvPr id="2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14" y="6612879"/>
            <a:ext cx="3908607" cy="27428"/>
          </a:xfrm>
          <a:custGeom>
            <a:avLst/>
            <a:gdLst>
              <a:gd name="connsiteX0" fmla="*/ 0 w 3908607"/>
              <a:gd name="connsiteY0" fmla="*/ 0 h 27428"/>
              <a:gd name="connsiteX1" fmla="*/ 651435 w 3908607"/>
              <a:gd name="connsiteY1" fmla="*/ 0 h 27428"/>
              <a:gd name="connsiteX2" fmla="*/ 1381041 w 3908607"/>
              <a:gd name="connsiteY2" fmla="*/ 0 h 27428"/>
              <a:gd name="connsiteX3" fmla="*/ 1954303 w 3908607"/>
              <a:gd name="connsiteY3" fmla="*/ 0 h 27428"/>
              <a:gd name="connsiteX4" fmla="*/ 2527566 w 3908607"/>
              <a:gd name="connsiteY4" fmla="*/ 0 h 27428"/>
              <a:gd name="connsiteX5" fmla="*/ 3218086 w 3908607"/>
              <a:gd name="connsiteY5" fmla="*/ 0 h 27428"/>
              <a:gd name="connsiteX6" fmla="*/ 3908607 w 3908607"/>
              <a:gd name="connsiteY6" fmla="*/ 0 h 27428"/>
              <a:gd name="connsiteX7" fmla="*/ 3908607 w 3908607"/>
              <a:gd name="connsiteY7" fmla="*/ 27428 h 27428"/>
              <a:gd name="connsiteX8" fmla="*/ 3179000 w 3908607"/>
              <a:gd name="connsiteY8" fmla="*/ 27428 h 27428"/>
              <a:gd name="connsiteX9" fmla="*/ 2488480 w 3908607"/>
              <a:gd name="connsiteY9" fmla="*/ 27428 h 27428"/>
              <a:gd name="connsiteX10" fmla="*/ 1837045 w 3908607"/>
              <a:gd name="connsiteY10" fmla="*/ 27428 h 27428"/>
              <a:gd name="connsiteX11" fmla="*/ 1146525 w 3908607"/>
              <a:gd name="connsiteY11" fmla="*/ 27428 h 27428"/>
              <a:gd name="connsiteX12" fmla="*/ 0 w 3908607"/>
              <a:gd name="connsiteY12" fmla="*/ 27428 h 27428"/>
              <a:gd name="connsiteX13" fmla="*/ 0 w 3908607"/>
              <a:gd name="connsiteY13" fmla="*/ 0 h 27428"/>
              <a:gd name="connsiteX0" fmla="*/ 0 w 3908607"/>
              <a:gd name="connsiteY0" fmla="*/ 0 h 27428"/>
              <a:gd name="connsiteX1" fmla="*/ 573262 w 3908607"/>
              <a:gd name="connsiteY1" fmla="*/ 0 h 27428"/>
              <a:gd name="connsiteX2" fmla="*/ 1302869 w 3908607"/>
              <a:gd name="connsiteY2" fmla="*/ 0 h 27428"/>
              <a:gd name="connsiteX3" fmla="*/ 1837045 w 3908607"/>
              <a:gd name="connsiteY3" fmla="*/ 0 h 27428"/>
              <a:gd name="connsiteX4" fmla="*/ 2371222 w 3908607"/>
              <a:gd name="connsiteY4" fmla="*/ 0 h 27428"/>
              <a:gd name="connsiteX5" fmla="*/ 3022656 w 3908607"/>
              <a:gd name="connsiteY5" fmla="*/ 0 h 27428"/>
              <a:gd name="connsiteX6" fmla="*/ 3908607 w 3908607"/>
              <a:gd name="connsiteY6" fmla="*/ 0 h 27428"/>
              <a:gd name="connsiteX7" fmla="*/ 3908607 w 3908607"/>
              <a:gd name="connsiteY7" fmla="*/ 27428 h 27428"/>
              <a:gd name="connsiteX8" fmla="*/ 3335345 w 3908607"/>
              <a:gd name="connsiteY8" fmla="*/ 27428 h 27428"/>
              <a:gd name="connsiteX9" fmla="*/ 2722996 w 3908607"/>
              <a:gd name="connsiteY9" fmla="*/ 27428 h 27428"/>
              <a:gd name="connsiteX10" fmla="*/ 1993390 w 3908607"/>
              <a:gd name="connsiteY10" fmla="*/ 27428 h 27428"/>
              <a:gd name="connsiteX11" fmla="*/ 1381041 w 3908607"/>
              <a:gd name="connsiteY11" fmla="*/ 27428 h 27428"/>
              <a:gd name="connsiteX12" fmla="*/ 768693 w 3908607"/>
              <a:gd name="connsiteY12" fmla="*/ 27428 h 27428"/>
              <a:gd name="connsiteX13" fmla="*/ 0 w 3908607"/>
              <a:gd name="connsiteY13" fmla="*/ 27428 h 27428"/>
              <a:gd name="connsiteX14" fmla="*/ 0 w 3908607"/>
              <a:gd name="connsiteY14" fmla="*/ 0 h 2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08607" h="27428" fill="none" extrusionOk="0">
                <a:moveTo>
                  <a:pt x="0" y="0"/>
                </a:moveTo>
                <a:cubicBezTo>
                  <a:pt x="294458" y="-24663"/>
                  <a:pt x="512637" y="4406"/>
                  <a:pt x="651435" y="0"/>
                </a:cubicBezTo>
                <a:cubicBezTo>
                  <a:pt x="777059" y="-4249"/>
                  <a:pt x="1078145" y="-8003"/>
                  <a:pt x="1381041" y="0"/>
                </a:cubicBezTo>
                <a:cubicBezTo>
                  <a:pt x="1740605" y="636"/>
                  <a:pt x="1727886" y="16985"/>
                  <a:pt x="1954303" y="0"/>
                </a:cubicBezTo>
                <a:cubicBezTo>
                  <a:pt x="2188145" y="-16850"/>
                  <a:pt x="2302718" y="-28724"/>
                  <a:pt x="2527566" y="0"/>
                </a:cubicBezTo>
                <a:cubicBezTo>
                  <a:pt x="2760780" y="426"/>
                  <a:pt x="2872572" y="-8227"/>
                  <a:pt x="3218086" y="0"/>
                </a:cubicBezTo>
                <a:cubicBezTo>
                  <a:pt x="3521569" y="-12048"/>
                  <a:pt x="3671632" y="-30434"/>
                  <a:pt x="3908607" y="0"/>
                </a:cubicBezTo>
                <a:cubicBezTo>
                  <a:pt x="3909472" y="10103"/>
                  <a:pt x="3909430" y="15308"/>
                  <a:pt x="3908607" y="27428"/>
                </a:cubicBezTo>
                <a:cubicBezTo>
                  <a:pt x="3673174" y="58118"/>
                  <a:pt x="3444195" y="2735"/>
                  <a:pt x="3179000" y="27428"/>
                </a:cubicBezTo>
                <a:cubicBezTo>
                  <a:pt x="2912464" y="34264"/>
                  <a:pt x="2820022" y="71800"/>
                  <a:pt x="2488480" y="27428"/>
                </a:cubicBezTo>
                <a:cubicBezTo>
                  <a:pt x="2141677" y="7443"/>
                  <a:pt x="2020281" y="44500"/>
                  <a:pt x="1837045" y="27428"/>
                </a:cubicBezTo>
                <a:cubicBezTo>
                  <a:pt x="1653007" y="10635"/>
                  <a:pt x="1439508" y="16867"/>
                  <a:pt x="1146525" y="27428"/>
                </a:cubicBezTo>
                <a:cubicBezTo>
                  <a:pt x="872804" y="-83261"/>
                  <a:pt x="474258" y="-47691"/>
                  <a:pt x="0" y="27428"/>
                </a:cubicBezTo>
                <a:cubicBezTo>
                  <a:pt x="176" y="17773"/>
                  <a:pt x="-815" y="6392"/>
                  <a:pt x="0" y="0"/>
                </a:cubicBezTo>
                <a:close/>
              </a:path>
              <a:path w="3908607" h="27428" stroke="0" extrusionOk="0">
                <a:moveTo>
                  <a:pt x="0" y="0"/>
                </a:moveTo>
                <a:cubicBezTo>
                  <a:pt x="257398" y="-5981"/>
                  <a:pt x="367044" y="22774"/>
                  <a:pt x="573262" y="0"/>
                </a:cubicBezTo>
                <a:cubicBezTo>
                  <a:pt x="808641" y="-8914"/>
                  <a:pt x="942882" y="-18"/>
                  <a:pt x="1302869" y="0"/>
                </a:cubicBezTo>
                <a:cubicBezTo>
                  <a:pt x="1661161" y="-1526"/>
                  <a:pt x="1570996" y="13172"/>
                  <a:pt x="1837045" y="0"/>
                </a:cubicBezTo>
                <a:cubicBezTo>
                  <a:pt x="2105795" y="-41666"/>
                  <a:pt x="2222075" y="24145"/>
                  <a:pt x="2371222" y="0"/>
                </a:cubicBezTo>
                <a:cubicBezTo>
                  <a:pt x="2532316" y="8817"/>
                  <a:pt x="2873932" y="-8445"/>
                  <a:pt x="3022656" y="0"/>
                </a:cubicBezTo>
                <a:cubicBezTo>
                  <a:pt x="3162944" y="-33309"/>
                  <a:pt x="3532739" y="70070"/>
                  <a:pt x="3908607" y="0"/>
                </a:cubicBezTo>
                <a:cubicBezTo>
                  <a:pt x="3909404" y="6610"/>
                  <a:pt x="3909870" y="17609"/>
                  <a:pt x="3908607" y="27428"/>
                </a:cubicBezTo>
                <a:cubicBezTo>
                  <a:pt x="3676886" y="23588"/>
                  <a:pt x="3572742" y="55093"/>
                  <a:pt x="3335345" y="27428"/>
                </a:cubicBezTo>
                <a:cubicBezTo>
                  <a:pt x="3076089" y="-7862"/>
                  <a:pt x="3003044" y="41324"/>
                  <a:pt x="2722996" y="27428"/>
                </a:cubicBezTo>
                <a:cubicBezTo>
                  <a:pt x="2426309" y="32946"/>
                  <a:pt x="2249518" y="66094"/>
                  <a:pt x="1993390" y="27428"/>
                </a:cubicBezTo>
                <a:cubicBezTo>
                  <a:pt x="1699586" y="28108"/>
                  <a:pt x="1578194" y="35792"/>
                  <a:pt x="1381041" y="27428"/>
                </a:cubicBezTo>
                <a:cubicBezTo>
                  <a:pt x="1148157" y="20081"/>
                  <a:pt x="947946" y="-611"/>
                  <a:pt x="768693" y="27428"/>
                </a:cubicBezTo>
                <a:cubicBezTo>
                  <a:pt x="580862" y="89583"/>
                  <a:pt x="234665" y="64599"/>
                  <a:pt x="0" y="27428"/>
                </a:cubicBezTo>
                <a:cubicBezTo>
                  <a:pt x="976" y="17737"/>
                  <a:pt x="-330" y="12243"/>
                  <a:pt x="0" y="0"/>
                </a:cubicBezTo>
                <a:close/>
              </a:path>
              <a:path w="3908607" h="27428" fill="none" stroke="0" extrusionOk="0">
                <a:moveTo>
                  <a:pt x="0" y="0"/>
                </a:moveTo>
                <a:cubicBezTo>
                  <a:pt x="307892" y="-30592"/>
                  <a:pt x="508999" y="23112"/>
                  <a:pt x="651435" y="0"/>
                </a:cubicBezTo>
                <a:cubicBezTo>
                  <a:pt x="810278" y="-38977"/>
                  <a:pt x="971661" y="2631"/>
                  <a:pt x="1381041" y="0"/>
                </a:cubicBezTo>
                <a:cubicBezTo>
                  <a:pt x="1737910" y="-10438"/>
                  <a:pt x="1718888" y="25066"/>
                  <a:pt x="1954303" y="0"/>
                </a:cubicBezTo>
                <a:cubicBezTo>
                  <a:pt x="2188379" y="-8839"/>
                  <a:pt x="2268593" y="-16625"/>
                  <a:pt x="2527566" y="0"/>
                </a:cubicBezTo>
                <a:cubicBezTo>
                  <a:pt x="2745740" y="22848"/>
                  <a:pt x="2883212" y="30569"/>
                  <a:pt x="3218086" y="0"/>
                </a:cubicBezTo>
                <a:cubicBezTo>
                  <a:pt x="3569729" y="-6531"/>
                  <a:pt x="3669451" y="-34747"/>
                  <a:pt x="3908607" y="0"/>
                </a:cubicBezTo>
                <a:cubicBezTo>
                  <a:pt x="3908694" y="10637"/>
                  <a:pt x="3907551" y="15400"/>
                  <a:pt x="3908607" y="27428"/>
                </a:cubicBezTo>
                <a:cubicBezTo>
                  <a:pt x="3663738" y="43445"/>
                  <a:pt x="3478253" y="1786"/>
                  <a:pt x="3179000" y="27428"/>
                </a:cubicBezTo>
                <a:cubicBezTo>
                  <a:pt x="2905732" y="50094"/>
                  <a:pt x="2804663" y="56764"/>
                  <a:pt x="2488480" y="27428"/>
                </a:cubicBezTo>
                <a:cubicBezTo>
                  <a:pt x="2168199" y="14452"/>
                  <a:pt x="2012567" y="49008"/>
                  <a:pt x="1837045" y="27428"/>
                </a:cubicBezTo>
                <a:cubicBezTo>
                  <a:pt x="1660893" y="-6704"/>
                  <a:pt x="1365470" y="55426"/>
                  <a:pt x="1146525" y="27428"/>
                </a:cubicBezTo>
                <a:cubicBezTo>
                  <a:pt x="869759" y="-55758"/>
                  <a:pt x="401864" y="-30446"/>
                  <a:pt x="0" y="27428"/>
                </a:cubicBezTo>
                <a:cubicBezTo>
                  <a:pt x="952" y="18362"/>
                  <a:pt x="-1290" y="53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3908607"/>
                      <a:gd name="connsiteY0" fmla="*/ 0 h 27428"/>
                      <a:gd name="connsiteX1" fmla="*/ 651435 w 3908607"/>
                      <a:gd name="connsiteY1" fmla="*/ 0 h 27428"/>
                      <a:gd name="connsiteX2" fmla="*/ 1381041 w 3908607"/>
                      <a:gd name="connsiteY2" fmla="*/ 0 h 27428"/>
                      <a:gd name="connsiteX3" fmla="*/ 1954303 w 3908607"/>
                      <a:gd name="connsiteY3" fmla="*/ 0 h 27428"/>
                      <a:gd name="connsiteX4" fmla="*/ 2527566 w 3908607"/>
                      <a:gd name="connsiteY4" fmla="*/ 0 h 27428"/>
                      <a:gd name="connsiteX5" fmla="*/ 3218086 w 3908607"/>
                      <a:gd name="connsiteY5" fmla="*/ 0 h 27428"/>
                      <a:gd name="connsiteX6" fmla="*/ 3908607 w 3908607"/>
                      <a:gd name="connsiteY6" fmla="*/ 0 h 27428"/>
                      <a:gd name="connsiteX7" fmla="*/ 3908607 w 3908607"/>
                      <a:gd name="connsiteY7" fmla="*/ 27428 h 27428"/>
                      <a:gd name="connsiteX8" fmla="*/ 3179000 w 3908607"/>
                      <a:gd name="connsiteY8" fmla="*/ 27428 h 27428"/>
                      <a:gd name="connsiteX9" fmla="*/ 2488480 w 3908607"/>
                      <a:gd name="connsiteY9" fmla="*/ 27428 h 27428"/>
                      <a:gd name="connsiteX10" fmla="*/ 1837045 w 3908607"/>
                      <a:gd name="connsiteY10" fmla="*/ 27428 h 27428"/>
                      <a:gd name="connsiteX11" fmla="*/ 1146525 w 3908607"/>
                      <a:gd name="connsiteY11" fmla="*/ 27428 h 27428"/>
                      <a:gd name="connsiteX12" fmla="*/ 0 w 3908607"/>
                      <a:gd name="connsiteY12" fmla="*/ 27428 h 27428"/>
                      <a:gd name="connsiteX13" fmla="*/ 0 w 3908607"/>
                      <a:gd name="connsiteY13" fmla="*/ 0 h 2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08607" h="27428" fill="none" extrusionOk="0">
                        <a:moveTo>
                          <a:pt x="0" y="0"/>
                        </a:moveTo>
                        <a:cubicBezTo>
                          <a:pt x="299418" y="-18011"/>
                          <a:pt x="511693" y="10872"/>
                          <a:pt x="651435" y="0"/>
                        </a:cubicBezTo>
                        <a:cubicBezTo>
                          <a:pt x="791177" y="-10872"/>
                          <a:pt x="1023407" y="6323"/>
                          <a:pt x="1381041" y="0"/>
                        </a:cubicBezTo>
                        <a:cubicBezTo>
                          <a:pt x="1738675" y="-6323"/>
                          <a:pt x="1720935" y="21156"/>
                          <a:pt x="1954303" y="0"/>
                        </a:cubicBezTo>
                        <a:cubicBezTo>
                          <a:pt x="2187671" y="-21156"/>
                          <a:pt x="2293969" y="-18747"/>
                          <a:pt x="2527566" y="0"/>
                        </a:cubicBezTo>
                        <a:cubicBezTo>
                          <a:pt x="2761163" y="18747"/>
                          <a:pt x="2897381" y="3705"/>
                          <a:pt x="3218086" y="0"/>
                        </a:cubicBezTo>
                        <a:cubicBezTo>
                          <a:pt x="3538791" y="-3705"/>
                          <a:pt x="3673420" y="-33086"/>
                          <a:pt x="3908607" y="0"/>
                        </a:cubicBezTo>
                        <a:cubicBezTo>
                          <a:pt x="3909449" y="9887"/>
                          <a:pt x="3908138" y="15059"/>
                          <a:pt x="3908607" y="27428"/>
                        </a:cubicBezTo>
                        <a:cubicBezTo>
                          <a:pt x="3648029" y="34533"/>
                          <a:pt x="3455152" y="2989"/>
                          <a:pt x="3179000" y="27428"/>
                        </a:cubicBezTo>
                        <a:cubicBezTo>
                          <a:pt x="2902848" y="51867"/>
                          <a:pt x="2819285" y="56781"/>
                          <a:pt x="2488480" y="27428"/>
                        </a:cubicBezTo>
                        <a:cubicBezTo>
                          <a:pt x="2157675" y="-1925"/>
                          <a:pt x="2015082" y="44060"/>
                          <a:pt x="1837045" y="27428"/>
                        </a:cubicBezTo>
                        <a:cubicBezTo>
                          <a:pt x="1659008" y="10796"/>
                          <a:pt x="1401615" y="41356"/>
                          <a:pt x="1146525" y="27428"/>
                        </a:cubicBezTo>
                        <a:cubicBezTo>
                          <a:pt x="891435" y="13500"/>
                          <a:pt x="415675" y="-20699"/>
                          <a:pt x="0" y="27428"/>
                        </a:cubicBezTo>
                        <a:cubicBezTo>
                          <a:pt x="173" y="17361"/>
                          <a:pt x="-327" y="6388"/>
                          <a:pt x="0" y="0"/>
                        </a:cubicBezTo>
                        <a:close/>
                      </a:path>
                      <a:path w="3908607" h="27428" stroke="0" extrusionOk="0">
                        <a:moveTo>
                          <a:pt x="0" y="0"/>
                        </a:moveTo>
                        <a:cubicBezTo>
                          <a:pt x="256920" y="11269"/>
                          <a:pt x="358650" y="27019"/>
                          <a:pt x="573262" y="0"/>
                        </a:cubicBezTo>
                        <a:cubicBezTo>
                          <a:pt x="787874" y="-27019"/>
                          <a:pt x="938351" y="17725"/>
                          <a:pt x="1302869" y="0"/>
                        </a:cubicBezTo>
                        <a:cubicBezTo>
                          <a:pt x="1667387" y="-17725"/>
                          <a:pt x="1570076" y="15505"/>
                          <a:pt x="1837045" y="0"/>
                        </a:cubicBezTo>
                        <a:cubicBezTo>
                          <a:pt x="2104014" y="-15505"/>
                          <a:pt x="2211686" y="23720"/>
                          <a:pt x="2371222" y="0"/>
                        </a:cubicBezTo>
                        <a:cubicBezTo>
                          <a:pt x="2530758" y="-23720"/>
                          <a:pt x="2858964" y="-5001"/>
                          <a:pt x="3022656" y="0"/>
                        </a:cubicBezTo>
                        <a:cubicBezTo>
                          <a:pt x="3186348" y="5001"/>
                          <a:pt x="3588231" y="28675"/>
                          <a:pt x="3908607" y="0"/>
                        </a:cubicBezTo>
                        <a:cubicBezTo>
                          <a:pt x="3909462" y="7045"/>
                          <a:pt x="3908843" y="17282"/>
                          <a:pt x="3908607" y="27428"/>
                        </a:cubicBezTo>
                        <a:cubicBezTo>
                          <a:pt x="3672990" y="39528"/>
                          <a:pt x="3591373" y="53652"/>
                          <a:pt x="3335345" y="27428"/>
                        </a:cubicBezTo>
                        <a:cubicBezTo>
                          <a:pt x="3079317" y="1204"/>
                          <a:pt x="3013696" y="40900"/>
                          <a:pt x="2722996" y="27428"/>
                        </a:cubicBezTo>
                        <a:cubicBezTo>
                          <a:pt x="2432296" y="13956"/>
                          <a:pt x="2282414" y="48981"/>
                          <a:pt x="1993390" y="27428"/>
                        </a:cubicBezTo>
                        <a:cubicBezTo>
                          <a:pt x="1704366" y="5875"/>
                          <a:pt x="1584376" y="43228"/>
                          <a:pt x="1381041" y="27428"/>
                        </a:cubicBezTo>
                        <a:cubicBezTo>
                          <a:pt x="1177706" y="11628"/>
                          <a:pt x="948284" y="14081"/>
                          <a:pt x="768693" y="27428"/>
                        </a:cubicBezTo>
                        <a:cubicBezTo>
                          <a:pt x="589102" y="40775"/>
                          <a:pt x="266620" y="61564"/>
                          <a:pt x="0" y="27428"/>
                        </a:cubicBezTo>
                        <a:cubicBezTo>
                          <a:pt x="1253" y="17187"/>
                          <a:pt x="565" y="1286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30DC9B4-9F5B-E676-FCEB-45FBCD8DBC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5974973" y="10"/>
            <a:ext cx="7737726" cy="1028540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a:extLst>
              <a:ext uri="{FF2B5EF4-FFF2-40B4-BE49-F238E27FC236}">
                <a16:creationId xmlns:a16="http://schemas.microsoft.com/office/drawing/2014/main" id="{29F035C2-DD6C-8B8B-D479-5EFE514F65AF}"/>
              </a:ext>
            </a:extLst>
          </p:cNvPr>
          <p:cNvSpPr txBox="1"/>
          <p:nvPr/>
        </p:nvSpPr>
        <p:spPr>
          <a:xfrm>
            <a:off x="12712899" y="9857678"/>
            <a:ext cx="623960" cy="369332"/>
          </a:xfrm>
          <a:prstGeom prst="rect">
            <a:avLst/>
          </a:prstGeom>
          <a:noFill/>
        </p:spPr>
        <p:txBody>
          <a:bodyPr wrap="square" rtlCol="0">
            <a:spAutoFit/>
          </a:bodyPr>
          <a:lstStyle/>
          <a:p>
            <a:fld id="{76A73EB0-880D-42F5-8070-3DA8397B7CAC}" type="slidenum">
              <a:rPr lang="en-US" smtClean="0">
                <a:solidFill>
                  <a:schemeClr val="bg1"/>
                </a:solidFill>
              </a:rPr>
              <a:t>42</a:t>
            </a:fld>
            <a:endParaRPr lang="en-US">
              <a:solidFill>
                <a:schemeClr val="bg1"/>
              </a:solidFill>
            </a:endParaRPr>
          </a:p>
        </p:txBody>
      </p:sp>
    </p:spTree>
    <p:extLst>
      <p:ext uri="{BB962C8B-B14F-4D97-AF65-F5344CB8AC3E}">
        <p14:creationId xmlns:p14="http://schemas.microsoft.com/office/powerpoint/2010/main" val="1781311269"/>
      </p:ext>
    </p:extLst>
  </p:cSld>
  <p:clrMapOvr>
    <a:masterClrMapping/>
  </p:clrMapOvr>
  <mc:AlternateContent xmlns:mc="http://schemas.openxmlformats.org/markup-compatibility/2006" xmlns:p14="http://schemas.microsoft.com/office/powerpoint/2010/main">
    <mc:Choice Requires="p14">
      <p:transition p14:dur="0" advTm="6024"/>
    </mc:Choice>
    <mc:Fallback xmlns="">
      <p:transition advTm="6024"/>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a:spLocks noGrp="1"/>
          </p:cNvSpPr>
          <p:nvPr>
            <p:ph idx="1"/>
          </p:nvPr>
        </p:nvSpPr>
        <p:spPr>
          <a:xfrm>
            <a:off x="737385" y="1791085"/>
            <a:ext cx="12577299" cy="7471407"/>
          </a:xfrm>
          <a:prstGeom prst="rect">
            <a:avLst/>
          </a:prstGeom>
        </p:spPr>
        <p:txBody>
          <a:bodyPr>
            <a:noAutofit/>
          </a:bodyPr>
          <a:lstStyle/>
          <a:p>
            <a:pPr marL="0" indent="0">
              <a:buNone/>
            </a:pPr>
            <a:r>
              <a:rPr lang="en-US" sz="3000"/>
              <a:t>		</a:t>
            </a:r>
          </a:p>
        </p:txBody>
      </p:sp>
      <p:sp>
        <p:nvSpPr>
          <p:cNvPr id="3" name="Title 1">
            <a:extLst>
              <a:ext uri="{FF2B5EF4-FFF2-40B4-BE49-F238E27FC236}">
                <a16:creationId xmlns:a16="http://schemas.microsoft.com/office/drawing/2014/main" id="{CD0FF82E-A264-4CAD-AC47-54D9BBB20DBD}"/>
              </a:ext>
            </a:extLst>
          </p:cNvPr>
          <p:cNvSpPr>
            <a:spLocks noGrp="1"/>
          </p:cNvSpPr>
          <p:nvPr>
            <p:ph type="title"/>
          </p:nvPr>
        </p:nvSpPr>
        <p:spPr>
          <a:xfrm>
            <a:off x="469390" y="663764"/>
            <a:ext cx="12342495" cy="859887"/>
          </a:xfrm>
        </p:spPr>
        <p:txBody>
          <a:bodyPr>
            <a:normAutofit/>
          </a:bodyPr>
          <a:lstStyle/>
          <a:p>
            <a:r>
              <a:rPr lang="en-US" sz="4800">
                <a:solidFill>
                  <a:schemeClr val="accent5"/>
                </a:solidFill>
                <a:latin typeface="Franklin Gothic Medium"/>
                <a:ea typeface="Roboto Medium"/>
              </a:rPr>
              <a:t>LEPC/TEPC Exercise</a:t>
            </a:r>
            <a:endParaRPr lang="en-US">
              <a:solidFill>
                <a:schemeClr val="accent5"/>
              </a:solidFill>
              <a:latin typeface="Franklin Gothic Medium"/>
              <a:ea typeface="Roboto Medium"/>
            </a:endParaRPr>
          </a:p>
        </p:txBody>
      </p:sp>
      <p:sp>
        <p:nvSpPr>
          <p:cNvPr id="5" name="TextBox 4">
            <a:extLst>
              <a:ext uri="{FF2B5EF4-FFF2-40B4-BE49-F238E27FC236}">
                <a16:creationId xmlns:a16="http://schemas.microsoft.com/office/drawing/2014/main" id="{749D07F3-D8BF-1C26-286B-0A8085664554}"/>
              </a:ext>
            </a:extLst>
          </p:cNvPr>
          <p:cNvSpPr txBox="1"/>
          <p:nvPr/>
        </p:nvSpPr>
        <p:spPr>
          <a:xfrm>
            <a:off x="1088064" y="6944603"/>
            <a:ext cx="11105146" cy="2585323"/>
          </a:xfrm>
          <a:prstGeom prst="rect">
            <a:avLst/>
          </a:prstGeom>
          <a:noFill/>
        </p:spPr>
        <p:txBody>
          <a:bodyPr wrap="square">
            <a:spAutoFit/>
          </a:bodyPr>
          <a:lstStyle/>
          <a:p>
            <a:endParaRPr lang="en-US" sz="5400"/>
          </a:p>
          <a:p>
            <a:endParaRPr lang="en-US" sz="5400"/>
          </a:p>
          <a:p>
            <a:endParaRPr lang="en-US" sz="5400"/>
          </a:p>
        </p:txBody>
      </p:sp>
      <p:pic>
        <p:nvPicPr>
          <p:cNvPr id="6146" name="Picture 2" descr="Image result for hseep exercise cycle">
            <a:extLst>
              <a:ext uri="{FF2B5EF4-FFF2-40B4-BE49-F238E27FC236}">
                <a16:creationId xmlns:a16="http://schemas.microsoft.com/office/drawing/2014/main" id="{040D793A-95AC-6543-3D84-2A1C1A543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306" y="1938620"/>
            <a:ext cx="9155875" cy="722048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8432099-86A5-5C00-B0E1-F6D56B542D27}"/>
              </a:ext>
            </a:extLst>
          </p:cNvPr>
          <p:cNvSpPr>
            <a:spLocks noGrp="1"/>
          </p:cNvSpPr>
          <p:nvPr>
            <p:ph type="sldNum" sz="quarter" idx="12"/>
          </p:nvPr>
        </p:nvSpPr>
        <p:spPr/>
        <p:txBody>
          <a:bodyPr/>
          <a:lstStyle/>
          <a:p>
            <a:fld id="{7E65300D-5599-4468-BF5D-B13C6AAEC98A}" type="slidenum">
              <a:rPr kumimoji="1" lang="ja-JP" altLang="en-US" smtClean="0"/>
              <a:pPr/>
              <a:t>43</a:t>
            </a:fld>
            <a:endParaRPr kumimoji="1" lang="ja-JP" altLang="en-US"/>
          </a:p>
        </p:txBody>
      </p:sp>
    </p:spTree>
    <p:extLst>
      <p:ext uri="{BB962C8B-B14F-4D97-AF65-F5344CB8AC3E}">
        <p14:creationId xmlns:p14="http://schemas.microsoft.com/office/powerpoint/2010/main" val="3768468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a:spLocks noGrp="1"/>
          </p:cNvSpPr>
          <p:nvPr>
            <p:ph idx="1"/>
          </p:nvPr>
        </p:nvSpPr>
        <p:spPr>
          <a:xfrm>
            <a:off x="737385" y="1791085"/>
            <a:ext cx="12577299" cy="7471407"/>
          </a:xfrm>
          <a:prstGeom prst="rect">
            <a:avLst/>
          </a:prstGeom>
        </p:spPr>
        <p:txBody>
          <a:bodyPr>
            <a:noAutofit/>
          </a:bodyPr>
          <a:lstStyle/>
          <a:p>
            <a:pPr marL="0" indent="0">
              <a:buNone/>
            </a:pPr>
            <a:r>
              <a:rPr lang="en-US" sz="3000"/>
              <a:t>		</a:t>
            </a:r>
          </a:p>
        </p:txBody>
      </p:sp>
      <p:sp>
        <p:nvSpPr>
          <p:cNvPr id="3" name="Title 1">
            <a:extLst>
              <a:ext uri="{FF2B5EF4-FFF2-40B4-BE49-F238E27FC236}">
                <a16:creationId xmlns:a16="http://schemas.microsoft.com/office/drawing/2014/main" id="{CD0FF82E-A264-4CAD-AC47-54D9BBB20DBD}"/>
              </a:ext>
            </a:extLst>
          </p:cNvPr>
          <p:cNvSpPr>
            <a:spLocks noGrp="1"/>
          </p:cNvSpPr>
          <p:nvPr>
            <p:ph type="title"/>
          </p:nvPr>
        </p:nvSpPr>
        <p:spPr>
          <a:xfrm>
            <a:off x="469390" y="663764"/>
            <a:ext cx="12342495" cy="859887"/>
          </a:xfrm>
        </p:spPr>
        <p:txBody>
          <a:bodyPr>
            <a:normAutofit/>
          </a:bodyPr>
          <a:lstStyle/>
          <a:p>
            <a:r>
              <a:rPr lang="en-US" sz="4800">
                <a:solidFill>
                  <a:schemeClr val="accent5"/>
                </a:solidFill>
              </a:rPr>
              <a:t>LEPC/TEPC Exercise</a:t>
            </a:r>
            <a:endParaRPr lang="en-US" sz="4799">
              <a:solidFill>
                <a:schemeClr val="accent5"/>
              </a:solidFill>
            </a:endParaRPr>
          </a:p>
        </p:txBody>
      </p:sp>
      <p:sp>
        <p:nvSpPr>
          <p:cNvPr id="5" name="TextBox 4">
            <a:extLst>
              <a:ext uri="{FF2B5EF4-FFF2-40B4-BE49-F238E27FC236}">
                <a16:creationId xmlns:a16="http://schemas.microsoft.com/office/drawing/2014/main" id="{749D07F3-D8BF-1C26-286B-0A8085664554}"/>
              </a:ext>
            </a:extLst>
          </p:cNvPr>
          <p:cNvSpPr txBox="1"/>
          <p:nvPr/>
        </p:nvSpPr>
        <p:spPr>
          <a:xfrm>
            <a:off x="1203158" y="2123353"/>
            <a:ext cx="11105146" cy="1754326"/>
          </a:xfrm>
          <a:prstGeom prst="rect">
            <a:avLst/>
          </a:prstGeom>
          <a:noFill/>
        </p:spPr>
        <p:txBody>
          <a:bodyPr wrap="square">
            <a:spAutoFit/>
          </a:bodyPr>
          <a:lstStyle/>
          <a:p>
            <a:endParaRPr lang="en-US" sz="5400"/>
          </a:p>
          <a:p>
            <a:endParaRPr lang="en-US" sz="5400"/>
          </a:p>
        </p:txBody>
      </p:sp>
      <p:pic>
        <p:nvPicPr>
          <p:cNvPr id="2" name="Picture 2" descr="Image result for hseep exercise cycle">
            <a:extLst>
              <a:ext uri="{FF2B5EF4-FFF2-40B4-BE49-F238E27FC236}">
                <a16:creationId xmlns:a16="http://schemas.microsoft.com/office/drawing/2014/main" id="{95558DBA-8038-E8CA-B889-CB0BF862A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269" y="2049619"/>
            <a:ext cx="8497529" cy="75389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57B2F38-617D-0CF4-B265-3B10AE3A0A90}"/>
              </a:ext>
            </a:extLst>
          </p:cNvPr>
          <p:cNvSpPr txBox="1"/>
          <p:nvPr/>
        </p:nvSpPr>
        <p:spPr>
          <a:xfrm>
            <a:off x="737383" y="9662319"/>
            <a:ext cx="6858000" cy="369332"/>
          </a:xfrm>
          <a:prstGeom prst="rect">
            <a:avLst/>
          </a:prstGeom>
          <a:noFill/>
        </p:spPr>
        <p:txBody>
          <a:bodyPr wrap="square">
            <a:spAutoFit/>
          </a:bodyPr>
          <a:lstStyle/>
          <a:p>
            <a:r>
              <a:rPr lang="en-US">
                <a:hlinkClick r:id="rId4"/>
              </a:rPr>
              <a:t>https://preptoolkit.fema.gov/web/guest/welcome</a:t>
            </a:r>
            <a:endParaRPr lang="en-US"/>
          </a:p>
        </p:txBody>
      </p:sp>
      <p:sp>
        <p:nvSpPr>
          <p:cNvPr id="8" name="Slide Number Placeholder 7">
            <a:extLst>
              <a:ext uri="{FF2B5EF4-FFF2-40B4-BE49-F238E27FC236}">
                <a16:creationId xmlns:a16="http://schemas.microsoft.com/office/drawing/2014/main" id="{5243848A-FD86-DC2B-0ECC-9B55BFE298D4}"/>
              </a:ext>
            </a:extLst>
          </p:cNvPr>
          <p:cNvSpPr>
            <a:spLocks noGrp="1"/>
          </p:cNvSpPr>
          <p:nvPr>
            <p:ph type="sldNum" sz="quarter" idx="12"/>
          </p:nvPr>
        </p:nvSpPr>
        <p:spPr/>
        <p:txBody>
          <a:bodyPr/>
          <a:lstStyle/>
          <a:p>
            <a:fld id="{7E65300D-5599-4468-BF5D-B13C6AAEC98A}" type="slidenum">
              <a:rPr kumimoji="1" lang="ja-JP" altLang="en-US" smtClean="0"/>
              <a:pPr/>
              <a:t>44</a:t>
            </a:fld>
            <a:endParaRPr kumimoji="1" lang="ja-JP" altLang="en-US"/>
          </a:p>
        </p:txBody>
      </p:sp>
    </p:spTree>
    <p:extLst>
      <p:ext uri="{BB962C8B-B14F-4D97-AF65-F5344CB8AC3E}">
        <p14:creationId xmlns:p14="http://schemas.microsoft.com/office/powerpoint/2010/main" val="3371808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0983" cy="10285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CD0FF82E-A264-4CAD-AC47-54D9BBB20DBD}"/>
              </a:ext>
            </a:extLst>
          </p:cNvPr>
          <p:cNvSpPr>
            <a:spLocks noGrp="1"/>
          </p:cNvSpPr>
          <p:nvPr>
            <p:ph type="title"/>
          </p:nvPr>
        </p:nvSpPr>
        <p:spPr>
          <a:xfrm>
            <a:off x="720006" y="487978"/>
            <a:ext cx="4914109" cy="2934808"/>
          </a:xfrm>
        </p:spPr>
        <p:txBody>
          <a:bodyPr anchor="b">
            <a:normAutofit/>
          </a:bodyPr>
          <a:lstStyle/>
          <a:p>
            <a:r>
              <a:rPr lang="en-US" sz="6600"/>
              <a:t>LEPC/TEPC Training Programs </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006" y="3879892"/>
            <a:ext cx="3908608" cy="27427"/>
          </a:xfrm>
          <a:custGeom>
            <a:avLst/>
            <a:gdLst>
              <a:gd name="connsiteX0" fmla="*/ 0 w 3908608"/>
              <a:gd name="connsiteY0" fmla="*/ 0 h 27427"/>
              <a:gd name="connsiteX1" fmla="*/ 651435 w 3908608"/>
              <a:gd name="connsiteY1" fmla="*/ 0 h 27427"/>
              <a:gd name="connsiteX2" fmla="*/ 1381041 w 3908608"/>
              <a:gd name="connsiteY2" fmla="*/ 0 h 27427"/>
              <a:gd name="connsiteX3" fmla="*/ 1954304 w 3908608"/>
              <a:gd name="connsiteY3" fmla="*/ 0 h 27427"/>
              <a:gd name="connsiteX4" fmla="*/ 2527567 w 3908608"/>
              <a:gd name="connsiteY4" fmla="*/ 0 h 27427"/>
              <a:gd name="connsiteX5" fmla="*/ 3218087 w 3908608"/>
              <a:gd name="connsiteY5" fmla="*/ 0 h 27427"/>
              <a:gd name="connsiteX6" fmla="*/ 3908608 w 3908608"/>
              <a:gd name="connsiteY6" fmla="*/ 0 h 27427"/>
              <a:gd name="connsiteX7" fmla="*/ 3908608 w 3908608"/>
              <a:gd name="connsiteY7" fmla="*/ 27427 h 27427"/>
              <a:gd name="connsiteX8" fmla="*/ 3179001 w 3908608"/>
              <a:gd name="connsiteY8" fmla="*/ 27427 h 27427"/>
              <a:gd name="connsiteX9" fmla="*/ 2488480 w 3908608"/>
              <a:gd name="connsiteY9" fmla="*/ 27427 h 27427"/>
              <a:gd name="connsiteX10" fmla="*/ 1837046 w 3908608"/>
              <a:gd name="connsiteY10" fmla="*/ 27427 h 27427"/>
              <a:gd name="connsiteX11" fmla="*/ 1146525 w 3908608"/>
              <a:gd name="connsiteY11" fmla="*/ 27427 h 27427"/>
              <a:gd name="connsiteX12" fmla="*/ 0 w 3908608"/>
              <a:gd name="connsiteY12" fmla="*/ 27427 h 27427"/>
              <a:gd name="connsiteX13" fmla="*/ 0 w 3908608"/>
              <a:gd name="connsiteY13" fmla="*/ 0 h 27427"/>
              <a:gd name="connsiteX0" fmla="*/ 0 w 3908608"/>
              <a:gd name="connsiteY0" fmla="*/ 0 h 27427"/>
              <a:gd name="connsiteX1" fmla="*/ 573263 w 3908608"/>
              <a:gd name="connsiteY1" fmla="*/ 0 h 27427"/>
              <a:gd name="connsiteX2" fmla="*/ 1302869 w 3908608"/>
              <a:gd name="connsiteY2" fmla="*/ 0 h 27427"/>
              <a:gd name="connsiteX3" fmla="*/ 1837046 w 3908608"/>
              <a:gd name="connsiteY3" fmla="*/ 0 h 27427"/>
              <a:gd name="connsiteX4" fmla="*/ 2371222 w 3908608"/>
              <a:gd name="connsiteY4" fmla="*/ 0 h 27427"/>
              <a:gd name="connsiteX5" fmla="*/ 3022657 w 3908608"/>
              <a:gd name="connsiteY5" fmla="*/ 0 h 27427"/>
              <a:gd name="connsiteX6" fmla="*/ 3908608 w 3908608"/>
              <a:gd name="connsiteY6" fmla="*/ 0 h 27427"/>
              <a:gd name="connsiteX7" fmla="*/ 3908608 w 3908608"/>
              <a:gd name="connsiteY7" fmla="*/ 27427 h 27427"/>
              <a:gd name="connsiteX8" fmla="*/ 3335345 w 3908608"/>
              <a:gd name="connsiteY8" fmla="*/ 27427 h 27427"/>
              <a:gd name="connsiteX9" fmla="*/ 2722997 w 3908608"/>
              <a:gd name="connsiteY9" fmla="*/ 27427 h 27427"/>
              <a:gd name="connsiteX10" fmla="*/ 1993390 w 3908608"/>
              <a:gd name="connsiteY10" fmla="*/ 27427 h 27427"/>
              <a:gd name="connsiteX11" fmla="*/ 1381041 w 3908608"/>
              <a:gd name="connsiteY11" fmla="*/ 27427 h 27427"/>
              <a:gd name="connsiteX12" fmla="*/ 768693 w 3908608"/>
              <a:gd name="connsiteY12" fmla="*/ 27427 h 27427"/>
              <a:gd name="connsiteX13" fmla="*/ 0 w 3908608"/>
              <a:gd name="connsiteY13" fmla="*/ 27427 h 27427"/>
              <a:gd name="connsiteX14" fmla="*/ 0 w 3908608"/>
              <a:gd name="connsiteY14"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08608" h="27427" fill="none" extrusionOk="0">
                <a:moveTo>
                  <a:pt x="0" y="0"/>
                </a:moveTo>
                <a:cubicBezTo>
                  <a:pt x="294458" y="-24663"/>
                  <a:pt x="512637" y="4406"/>
                  <a:pt x="651435" y="0"/>
                </a:cubicBezTo>
                <a:cubicBezTo>
                  <a:pt x="777059" y="-4249"/>
                  <a:pt x="1078145" y="-8003"/>
                  <a:pt x="1381041" y="0"/>
                </a:cubicBezTo>
                <a:cubicBezTo>
                  <a:pt x="1740029" y="-1442"/>
                  <a:pt x="1725756" y="15611"/>
                  <a:pt x="1954304" y="0"/>
                </a:cubicBezTo>
                <a:cubicBezTo>
                  <a:pt x="2191705" y="6239"/>
                  <a:pt x="2308818" y="-35680"/>
                  <a:pt x="2527567" y="0"/>
                </a:cubicBezTo>
                <a:cubicBezTo>
                  <a:pt x="2760781" y="426"/>
                  <a:pt x="2872573" y="-8227"/>
                  <a:pt x="3218087" y="0"/>
                </a:cubicBezTo>
                <a:cubicBezTo>
                  <a:pt x="3521570" y="-12048"/>
                  <a:pt x="3671633" y="-30434"/>
                  <a:pt x="3908608" y="0"/>
                </a:cubicBezTo>
                <a:cubicBezTo>
                  <a:pt x="3909645" y="12011"/>
                  <a:pt x="3908730" y="18610"/>
                  <a:pt x="3908608" y="27427"/>
                </a:cubicBezTo>
                <a:cubicBezTo>
                  <a:pt x="3673175" y="58117"/>
                  <a:pt x="3444196" y="2734"/>
                  <a:pt x="3179001" y="27427"/>
                </a:cubicBezTo>
                <a:cubicBezTo>
                  <a:pt x="2907039" y="44196"/>
                  <a:pt x="2824194" y="66553"/>
                  <a:pt x="2488480" y="27427"/>
                </a:cubicBezTo>
                <a:cubicBezTo>
                  <a:pt x="2122525" y="15675"/>
                  <a:pt x="2038361" y="43011"/>
                  <a:pt x="1837046" y="27427"/>
                </a:cubicBezTo>
                <a:cubicBezTo>
                  <a:pt x="1616534" y="12973"/>
                  <a:pt x="1449086" y="17090"/>
                  <a:pt x="1146525" y="27427"/>
                </a:cubicBezTo>
                <a:cubicBezTo>
                  <a:pt x="872342" y="-89377"/>
                  <a:pt x="474258" y="-47692"/>
                  <a:pt x="0" y="27427"/>
                </a:cubicBezTo>
                <a:cubicBezTo>
                  <a:pt x="-967" y="15051"/>
                  <a:pt x="-352" y="8868"/>
                  <a:pt x="0" y="0"/>
                </a:cubicBezTo>
                <a:close/>
              </a:path>
              <a:path w="3908608" h="27427" stroke="0" extrusionOk="0">
                <a:moveTo>
                  <a:pt x="0" y="0"/>
                </a:moveTo>
                <a:cubicBezTo>
                  <a:pt x="257209" y="-11792"/>
                  <a:pt x="360938" y="24084"/>
                  <a:pt x="573263" y="0"/>
                </a:cubicBezTo>
                <a:cubicBezTo>
                  <a:pt x="804734" y="-10971"/>
                  <a:pt x="940926" y="17098"/>
                  <a:pt x="1302869" y="0"/>
                </a:cubicBezTo>
                <a:cubicBezTo>
                  <a:pt x="1665665" y="-21308"/>
                  <a:pt x="1728102" y="2869"/>
                  <a:pt x="1837046" y="0"/>
                </a:cubicBezTo>
                <a:cubicBezTo>
                  <a:pt x="1950693" y="-28646"/>
                  <a:pt x="2226041" y="25301"/>
                  <a:pt x="2371222" y="0"/>
                </a:cubicBezTo>
                <a:cubicBezTo>
                  <a:pt x="2526164" y="-8182"/>
                  <a:pt x="2890855" y="-16058"/>
                  <a:pt x="3022657" y="0"/>
                </a:cubicBezTo>
                <a:cubicBezTo>
                  <a:pt x="3163503" y="-29718"/>
                  <a:pt x="3532740" y="70070"/>
                  <a:pt x="3908608" y="0"/>
                </a:cubicBezTo>
                <a:cubicBezTo>
                  <a:pt x="3909509" y="5727"/>
                  <a:pt x="3909187" y="21872"/>
                  <a:pt x="3908608" y="27427"/>
                </a:cubicBezTo>
                <a:cubicBezTo>
                  <a:pt x="3681242" y="38666"/>
                  <a:pt x="3591027" y="55399"/>
                  <a:pt x="3335345" y="27427"/>
                </a:cubicBezTo>
                <a:cubicBezTo>
                  <a:pt x="3069263" y="-8088"/>
                  <a:pt x="3006908" y="36126"/>
                  <a:pt x="2722997" y="27427"/>
                </a:cubicBezTo>
                <a:cubicBezTo>
                  <a:pt x="2424697" y="50093"/>
                  <a:pt x="2280290" y="54142"/>
                  <a:pt x="1993390" y="27427"/>
                </a:cubicBezTo>
                <a:cubicBezTo>
                  <a:pt x="1695937" y="25636"/>
                  <a:pt x="1572062" y="28415"/>
                  <a:pt x="1381041" y="27427"/>
                </a:cubicBezTo>
                <a:cubicBezTo>
                  <a:pt x="1148157" y="20080"/>
                  <a:pt x="947946" y="-612"/>
                  <a:pt x="768693" y="27427"/>
                </a:cubicBezTo>
                <a:cubicBezTo>
                  <a:pt x="580862" y="89582"/>
                  <a:pt x="234665" y="64598"/>
                  <a:pt x="0" y="27427"/>
                </a:cubicBezTo>
                <a:cubicBezTo>
                  <a:pt x="-30" y="22165"/>
                  <a:pt x="-1653" y="12010"/>
                  <a:pt x="0" y="0"/>
                </a:cubicBezTo>
                <a:close/>
              </a:path>
              <a:path w="3908608" h="27427" fill="none" stroke="0" extrusionOk="0">
                <a:moveTo>
                  <a:pt x="0" y="0"/>
                </a:moveTo>
                <a:cubicBezTo>
                  <a:pt x="307892" y="-30592"/>
                  <a:pt x="508999" y="23112"/>
                  <a:pt x="651435" y="0"/>
                </a:cubicBezTo>
                <a:cubicBezTo>
                  <a:pt x="810278" y="-38977"/>
                  <a:pt x="971661" y="2631"/>
                  <a:pt x="1381041" y="0"/>
                </a:cubicBezTo>
                <a:cubicBezTo>
                  <a:pt x="1738411" y="-7744"/>
                  <a:pt x="1717601" y="23265"/>
                  <a:pt x="1954304" y="0"/>
                </a:cubicBezTo>
                <a:cubicBezTo>
                  <a:pt x="2189694" y="-5424"/>
                  <a:pt x="2288341" y="-18276"/>
                  <a:pt x="2527567" y="0"/>
                </a:cubicBezTo>
                <a:cubicBezTo>
                  <a:pt x="2745741" y="22848"/>
                  <a:pt x="2883213" y="30569"/>
                  <a:pt x="3218087" y="0"/>
                </a:cubicBezTo>
                <a:cubicBezTo>
                  <a:pt x="3569730" y="-6531"/>
                  <a:pt x="3669452" y="-34747"/>
                  <a:pt x="3908608" y="0"/>
                </a:cubicBezTo>
                <a:cubicBezTo>
                  <a:pt x="3908530" y="12329"/>
                  <a:pt x="3908158" y="18766"/>
                  <a:pt x="3908608" y="27427"/>
                </a:cubicBezTo>
                <a:cubicBezTo>
                  <a:pt x="3663739" y="43444"/>
                  <a:pt x="3478254" y="1785"/>
                  <a:pt x="3179001" y="27427"/>
                </a:cubicBezTo>
                <a:cubicBezTo>
                  <a:pt x="2906821" y="49424"/>
                  <a:pt x="2815502" y="57149"/>
                  <a:pt x="2488480" y="27427"/>
                </a:cubicBezTo>
                <a:cubicBezTo>
                  <a:pt x="2168304" y="21159"/>
                  <a:pt x="1994014" y="71833"/>
                  <a:pt x="1837046" y="27427"/>
                </a:cubicBezTo>
                <a:cubicBezTo>
                  <a:pt x="1667226" y="-13814"/>
                  <a:pt x="1388028" y="52939"/>
                  <a:pt x="1146525" y="27427"/>
                </a:cubicBezTo>
                <a:cubicBezTo>
                  <a:pt x="869297" y="-61874"/>
                  <a:pt x="401864" y="-30447"/>
                  <a:pt x="0" y="27427"/>
                </a:cubicBezTo>
                <a:cubicBezTo>
                  <a:pt x="-870" y="14830"/>
                  <a:pt x="-603" y="8433"/>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3908608"/>
                      <a:gd name="connsiteY0" fmla="*/ 0 h 27427"/>
                      <a:gd name="connsiteX1" fmla="*/ 651435 w 3908608"/>
                      <a:gd name="connsiteY1" fmla="*/ 0 h 27427"/>
                      <a:gd name="connsiteX2" fmla="*/ 1381041 w 3908608"/>
                      <a:gd name="connsiteY2" fmla="*/ 0 h 27427"/>
                      <a:gd name="connsiteX3" fmla="*/ 1954304 w 3908608"/>
                      <a:gd name="connsiteY3" fmla="*/ 0 h 27427"/>
                      <a:gd name="connsiteX4" fmla="*/ 2527567 w 3908608"/>
                      <a:gd name="connsiteY4" fmla="*/ 0 h 27427"/>
                      <a:gd name="connsiteX5" fmla="*/ 3218087 w 3908608"/>
                      <a:gd name="connsiteY5" fmla="*/ 0 h 27427"/>
                      <a:gd name="connsiteX6" fmla="*/ 3908608 w 3908608"/>
                      <a:gd name="connsiteY6" fmla="*/ 0 h 27427"/>
                      <a:gd name="connsiteX7" fmla="*/ 3908608 w 3908608"/>
                      <a:gd name="connsiteY7" fmla="*/ 27427 h 27427"/>
                      <a:gd name="connsiteX8" fmla="*/ 3179001 w 3908608"/>
                      <a:gd name="connsiteY8" fmla="*/ 27427 h 27427"/>
                      <a:gd name="connsiteX9" fmla="*/ 2488480 w 3908608"/>
                      <a:gd name="connsiteY9" fmla="*/ 27427 h 27427"/>
                      <a:gd name="connsiteX10" fmla="*/ 1837046 w 3908608"/>
                      <a:gd name="connsiteY10" fmla="*/ 27427 h 27427"/>
                      <a:gd name="connsiteX11" fmla="*/ 1146525 w 3908608"/>
                      <a:gd name="connsiteY11" fmla="*/ 27427 h 27427"/>
                      <a:gd name="connsiteX12" fmla="*/ 0 w 3908608"/>
                      <a:gd name="connsiteY12" fmla="*/ 27427 h 27427"/>
                      <a:gd name="connsiteX13" fmla="*/ 0 w 3908608"/>
                      <a:gd name="connsiteY13"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08608" h="27427" fill="none" extrusionOk="0">
                        <a:moveTo>
                          <a:pt x="0" y="0"/>
                        </a:moveTo>
                        <a:cubicBezTo>
                          <a:pt x="299418" y="-18011"/>
                          <a:pt x="511693" y="10872"/>
                          <a:pt x="651435" y="0"/>
                        </a:cubicBezTo>
                        <a:cubicBezTo>
                          <a:pt x="791177" y="-10872"/>
                          <a:pt x="1023407" y="6323"/>
                          <a:pt x="1381041" y="0"/>
                        </a:cubicBezTo>
                        <a:cubicBezTo>
                          <a:pt x="1738675" y="-6323"/>
                          <a:pt x="1719708" y="19241"/>
                          <a:pt x="1954304" y="0"/>
                        </a:cubicBezTo>
                        <a:cubicBezTo>
                          <a:pt x="2188900" y="-19241"/>
                          <a:pt x="2293970" y="-18747"/>
                          <a:pt x="2527567" y="0"/>
                        </a:cubicBezTo>
                        <a:cubicBezTo>
                          <a:pt x="2761164" y="18747"/>
                          <a:pt x="2897382" y="3705"/>
                          <a:pt x="3218087" y="0"/>
                        </a:cubicBezTo>
                        <a:cubicBezTo>
                          <a:pt x="3538792" y="-3705"/>
                          <a:pt x="3673421" y="-33086"/>
                          <a:pt x="3908608" y="0"/>
                        </a:cubicBezTo>
                        <a:cubicBezTo>
                          <a:pt x="3909568" y="11299"/>
                          <a:pt x="3908503" y="18566"/>
                          <a:pt x="3908608" y="27427"/>
                        </a:cubicBezTo>
                        <a:cubicBezTo>
                          <a:pt x="3648030" y="34532"/>
                          <a:pt x="3455153" y="2988"/>
                          <a:pt x="3179001" y="27427"/>
                        </a:cubicBezTo>
                        <a:cubicBezTo>
                          <a:pt x="2902849" y="51866"/>
                          <a:pt x="2823733" y="57158"/>
                          <a:pt x="2488480" y="27427"/>
                        </a:cubicBezTo>
                        <a:cubicBezTo>
                          <a:pt x="2153227" y="-2304"/>
                          <a:pt x="2009888" y="40604"/>
                          <a:pt x="1837046" y="27427"/>
                        </a:cubicBezTo>
                        <a:cubicBezTo>
                          <a:pt x="1664204" y="14250"/>
                          <a:pt x="1402077" y="47470"/>
                          <a:pt x="1146525" y="27427"/>
                        </a:cubicBezTo>
                        <a:cubicBezTo>
                          <a:pt x="890973" y="7384"/>
                          <a:pt x="415675" y="-20700"/>
                          <a:pt x="0" y="27427"/>
                        </a:cubicBezTo>
                        <a:cubicBezTo>
                          <a:pt x="-969" y="14703"/>
                          <a:pt x="-208" y="8867"/>
                          <a:pt x="0" y="0"/>
                        </a:cubicBezTo>
                        <a:close/>
                      </a:path>
                      <a:path w="3908608" h="27427" stroke="0" extrusionOk="0">
                        <a:moveTo>
                          <a:pt x="0" y="0"/>
                        </a:moveTo>
                        <a:cubicBezTo>
                          <a:pt x="256649" y="8438"/>
                          <a:pt x="358340" y="25398"/>
                          <a:pt x="573263" y="0"/>
                        </a:cubicBezTo>
                        <a:cubicBezTo>
                          <a:pt x="788186" y="-25398"/>
                          <a:pt x="939409" y="23037"/>
                          <a:pt x="1302869" y="0"/>
                        </a:cubicBezTo>
                        <a:cubicBezTo>
                          <a:pt x="1666329" y="-23037"/>
                          <a:pt x="1724539" y="11899"/>
                          <a:pt x="1837046" y="0"/>
                        </a:cubicBezTo>
                        <a:cubicBezTo>
                          <a:pt x="1949553" y="-11899"/>
                          <a:pt x="2217082" y="24934"/>
                          <a:pt x="2371222" y="0"/>
                        </a:cubicBezTo>
                        <a:cubicBezTo>
                          <a:pt x="2525362" y="-24934"/>
                          <a:pt x="2858407" y="-8592"/>
                          <a:pt x="3022657" y="0"/>
                        </a:cubicBezTo>
                        <a:cubicBezTo>
                          <a:pt x="3186907" y="8592"/>
                          <a:pt x="3588232" y="28675"/>
                          <a:pt x="3908608" y="0"/>
                        </a:cubicBezTo>
                        <a:cubicBezTo>
                          <a:pt x="3909613" y="6508"/>
                          <a:pt x="3908814" y="21753"/>
                          <a:pt x="3908608" y="27427"/>
                        </a:cubicBezTo>
                        <a:cubicBezTo>
                          <a:pt x="3679744" y="44794"/>
                          <a:pt x="3598534" y="54818"/>
                          <a:pt x="3335345" y="27427"/>
                        </a:cubicBezTo>
                        <a:cubicBezTo>
                          <a:pt x="3072156" y="36"/>
                          <a:pt x="3011465" y="35945"/>
                          <a:pt x="2722997" y="27427"/>
                        </a:cubicBezTo>
                        <a:cubicBezTo>
                          <a:pt x="2434529" y="18909"/>
                          <a:pt x="2286139" y="51099"/>
                          <a:pt x="1993390" y="27427"/>
                        </a:cubicBezTo>
                        <a:cubicBezTo>
                          <a:pt x="1700641" y="3755"/>
                          <a:pt x="1584376" y="43227"/>
                          <a:pt x="1381041" y="27427"/>
                        </a:cubicBezTo>
                        <a:cubicBezTo>
                          <a:pt x="1177706" y="11627"/>
                          <a:pt x="948284" y="14080"/>
                          <a:pt x="768693" y="27427"/>
                        </a:cubicBezTo>
                        <a:cubicBezTo>
                          <a:pt x="589102" y="40774"/>
                          <a:pt x="266620" y="61563"/>
                          <a:pt x="0" y="27427"/>
                        </a:cubicBezTo>
                        <a:cubicBezTo>
                          <a:pt x="479" y="21154"/>
                          <a:pt x="-246" y="1298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idx="1"/>
          </p:nvPr>
        </p:nvSpPr>
        <p:spPr>
          <a:xfrm>
            <a:off x="720006" y="4308683"/>
            <a:ext cx="4773485" cy="4980233"/>
          </a:xfrm>
          <a:prstGeom prst="rect">
            <a:avLst/>
          </a:prstGeom>
        </p:spPr>
        <p:txBody>
          <a:bodyPr>
            <a:normAutofit/>
          </a:bodyPr>
          <a:lstStyle/>
          <a:p>
            <a:pPr marL="0" indent="0">
              <a:buNone/>
            </a:pPr>
            <a:r>
              <a:rPr lang="en-US" sz="2900"/>
              <a:t>		</a:t>
            </a:r>
          </a:p>
        </p:txBody>
      </p:sp>
      <p:pic>
        <p:nvPicPr>
          <p:cNvPr id="7" name="Picture 6">
            <a:extLst>
              <a:ext uri="{FF2B5EF4-FFF2-40B4-BE49-F238E27FC236}">
                <a16:creationId xmlns:a16="http://schemas.microsoft.com/office/drawing/2014/main" id="{BEB03857-7020-EF59-DA1B-E4BCEB8A75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74973" y="10"/>
            <a:ext cx="7737726" cy="1028540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Slide Number Placeholder 1">
            <a:extLst>
              <a:ext uri="{FF2B5EF4-FFF2-40B4-BE49-F238E27FC236}">
                <a16:creationId xmlns:a16="http://schemas.microsoft.com/office/drawing/2014/main" id="{CE051716-0DFD-FC9B-2D00-80644AEF86BD}"/>
              </a:ext>
            </a:extLst>
          </p:cNvPr>
          <p:cNvSpPr>
            <a:spLocks noGrp="1"/>
          </p:cNvSpPr>
          <p:nvPr>
            <p:ph type="sldNum" sz="quarter" idx="12"/>
          </p:nvPr>
        </p:nvSpPr>
        <p:spPr/>
        <p:txBody>
          <a:bodyPr/>
          <a:lstStyle/>
          <a:p>
            <a:fld id="{7E65300D-5599-4468-BF5D-B13C6AAEC98A}" type="slidenum">
              <a:rPr kumimoji="1" lang="ja-JP" altLang="en-US" smtClean="0"/>
              <a:pPr/>
              <a:t>45</a:t>
            </a:fld>
            <a:endParaRPr kumimoji="1" lang="ja-JP" altLang="en-US"/>
          </a:p>
        </p:txBody>
      </p:sp>
      <p:sp>
        <p:nvSpPr>
          <p:cNvPr id="5" name="TextBox 4">
            <a:extLst>
              <a:ext uri="{FF2B5EF4-FFF2-40B4-BE49-F238E27FC236}">
                <a16:creationId xmlns:a16="http://schemas.microsoft.com/office/drawing/2014/main" id="{AA491ECA-4CE4-8F19-C1FC-3B544914BE51}"/>
              </a:ext>
            </a:extLst>
          </p:cNvPr>
          <p:cNvSpPr txBox="1"/>
          <p:nvPr/>
        </p:nvSpPr>
        <p:spPr>
          <a:xfrm>
            <a:off x="12771547" y="9701561"/>
            <a:ext cx="453799" cy="379098"/>
          </a:xfrm>
          <a:prstGeom prst="rect">
            <a:avLst/>
          </a:prstGeom>
          <a:noFill/>
        </p:spPr>
        <p:txBody>
          <a:bodyPr wrap="square" rtlCol="0">
            <a:spAutoFit/>
          </a:bodyPr>
          <a:lstStyle/>
          <a:p>
            <a:fld id="{1D9CDDC2-E5F9-4E68-AD04-B4CE41619E27}" type="slidenum">
              <a:rPr lang="en-US" smtClean="0">
                <a:solidFill>
                  <a:schemeClr val="bg1"/>
                </a:solidFill>
              </a:rPr>
              <a:t>45</a:t>
            </a:fld>
            <a:endParaRPr lang="en-US">
              <a:solidFill>
                <a:schemeClr val="bg1"/>
              </a:solidFill>
            </a:endParaRPr>
          </a:p>
        </p:txBody>
      </p:sp>
    </p:spTree>
    <p:extLst>
      <p:ext uri="{BB962C8B-B14F-4D97-AF65-F5344CB8AC3E}">
        <p14:creationId xmlns:p14="http://schemas.microsoft.com/office/powerpoint/2010/main" val="64764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8FAD4-754D-D076-C7D9-4B5B63A8ED21}"/>
              </a:ext>
            </a:extLst>
          </p:cNvPr>
          <p:cNvSpPr>
            <a:spLocks noGrp="1"/>
          </p:cNvSpPr>
          <p:nvPr>
            <p:ph type="title"/>
          </p:nvPr>
        </p:nvSpPr>
        <p:spPr>
          <a:xfrm>
            <a:off x="438986" y="517359"/>
            <a:ext cx="12651371" cy="1709055"/>
          </a:xfrm>
        </p:spPr>
        <p:txBody>
          <a:bodyPr>
            <a:noAutofit/>
          </a:bodyPr>
          <a:lstStyle/>
          <a:p>
            <a:pPr algn="ctr"/>
            <a:r>
              <a:rPr lang="en-US" sz="4400">
                <a:solidFill>
                  <a:schemeClr val="accent5"/>
                </a:solidFill>
              </a:rPr>
              <a:t>Emergency management training coordinated through the Washington State Military Department Emergency Management Division </a:t>
            </a:r>
          </a:p>
        </p:txBody>
      </p:sp>
      <p:pic>
        <p:nvPicPr>
          <p:cNvPr id="5" name="Content Placeholder 4">
            <a:extLst>
              <a:ext uri="{FF2B5EF4-FFF2-40B4-BE49-F238E27FC236}">
                <a16:creationId xmlns:a16="http://schemas.microsoft.com/office/drawing/2014/main" id="{5165E5A9-76EF-077E-0B58-C56CC3F73C1E}"/>
              </a:ext>
            </a:extLst>
          </p:cNvPr>
          <p:cNvPicPr>
            <a:picLocks noGrp="1" noChangeAspect="1"/>
          </p:cNvPicPr>
          <p:nvPr>
            <p:ph idx="1"/>
          </p:nvPr>
        </p:nvPicPr>
        <p:blipFill>
          <a:blip r:embed="rId3"/>
          <a:stretch>
            <a:fillRect/>
          </a:stretch>
        </p:blipFill>
        <p:spPr>
          <a:xfrm>
            <a:off x="663344" y="3055790"/>
            <a:ext cx="12575239" cy="5623750"/>
          </a:xfrm>
          <a:ln>
            <a:solidFill>
              <a:schemeClr val="bg2">
                <a:lumMod val="10000"/>
              </a:schemeClr>
            </a:solidFill>
          </a:ln>
        </p:spPr>
      </p:pic>
      <p:sp>
        <p:nvSpPr>
          <p:cNvPr id="4" name="TextBox 3">
            <a:extLst>
              <a:ext uri="{FF2B5EF4-FFF2-40B4-BE49-F238E27FC236}">
                <a16:creationId xmlns:a16="http://schemas.microsoft.com/office/drawing/2014/main" id="{6DA46D32-F234-4DEC-C07C-0B58FA38DAB8}"/>
              </a:ext>
            </a:extLst>
          </p:cNvPr>
          <p:cNvSpPr txBox="1"/>
          <p:nvPr/>
        </p:nvSpPr>
        <p:spPr>
          <a:xfrm>
            <a:off x="259663" y="9631313"/>
            <a:ext cx="6858000" cy="369332"/>
          </a:xfrm>
          <a:prstGeom prst="rect">
            <a:avLst/>
          </a:prstGeom>
          <a:noFill/>
        </p:spPr>
        <p:txBody>
          <a:bodyPr wrap="square">
            <a:spAutoFit/>
          </a:bodyPr>
          <a:lstStyle/>
          <a:p>
            <a:pPr algn="ctr"/>
            <a:r>
              <a:rPr lang="en-US">
                <a:hlinkClick r:id="rId4"/>
              </a:rPr>
              <a:t>WA EMD (learningstream.com)</a:t>
            </a:r>
            <a:endParaRPr lang="en-US"/>
          </a:p>
        </p:txBody>
      </p:sp>
      <p:sp>
        <p:nvSpPr>
          <p:cNvPr id="3" name="Slide Number Placeholder 2">
            <a:extLst>
              <a:ext uri="{FF2B5EF4-FFF2-40B4-BE49-F238E27FC236}">
                <a16:creationId xmlns:a16="http://schemas.microsoft.com/office/drawing/2014/main" id="{03C318F2-1ED8-BD9C-C5B8-C8963E7B2D07}"/>
              </a:ext>
            </a:extLst>
          </p:cNvPr>
          <p:cNvSpPr>
            <a:spLocks noGrp="1"/>
          </p:cNvSpPr>
          <p:nvPr>
            <p:ph type="sldNum" sz="quarter" idx="12"/>
          </p:nvPr>
        </p:nvSpPr>
        <p:spPr/>
        <p:txBody>
          <a:bodyPr/>
          <a:lstStyle/>
          <a:p>
            <a:fld id="{7E65300D-5599-4468-BF5D-B13C6AAEC98A}" type="slidenum">
              <a:rPr kumimoji="1" lang="ja-JP" altLang="en-US" smtClean="0"/>
              <a:pPr/>
              <a:t>46</a:t>
            </a:fld>
            <a:endParaRPr kumimoji="1" lang="ja-JP" altLang="en-US"/>
          </a:p>
        </p:txBody>
      </p:sp>
    </p:spTree>
    <p:extLst>
      <p:ext uri="{BB962C8B-B14F-4D97-AF65-F5344CB8AC3E}">
        <p14:creationId xmlns:p14="http://schemas.microsoft.com/office/powerpoint/2010/main" val="21473735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21A4D-4966-C94A-373C-7CA9FD615C0B}"/>
              </a:ext>
            </a:extLst>
          </p:cNvPr>
          <p:cNvSpPr>
            <a:spLocks noGrp="1"/>
          </p:cNvSpPr>
          <p:nvPr>
            <p:ph type="title"/>
          </p:nvPr>
        </p:nvSpPr>
        <p:spPr>
          <a:xfrm>
            <a:off x="494481" y="547605"/>
            <a:ext cx="12756374" cy="1384833"/>
          </a:xfrm>
        </p:spPr>
        <p:txBody>
          <a:bodyPr>
            <a:normAutofit fontScale="90000"/>
          </a:bodyPr>
          <a:lstStyle/>
          <a:p>
            <a:r>
              <a:rPr lang="en-US" sz="5400">
                <a:solidFill>
                  <a:schemeClr val="accent1">
                    <a:lumMod val="75000"/>
                  </a:schemeClr>
                </a:solidFill>
                <a:latin typeface="Franklin Gothic Medium"/>
                <a:ea typeface="Roboto Medium"/>
              </a:rPr>
              <a:t>SERC Recommended LEPC Member Training</a:t>
            </a:r>
            <a:r>
              <a:rPr lang="en-US">
                <a:solidFill>
                  <a:schemeClr val="accent1">
                    <a:lumMod val="75000"/>
                  </a:schemeClr>
                </a:solidFill>
                <a:latin typeface="Franklin Gothic Medium"/>
                <a:ea typeface="Roboto Medium"/>
              </a:rPr>
              <a:t> </a:t>
            </a:r>
            <a:endParaRPr lang="en-US">
              <a:solidFill>
                <a:schemeClr val="accent1">
                  <a:lumMod val="75000"/>
                </a:schemeClr>
              </a:solidFill>
            </a:endParaRPr>
          </a:p>
        </p:txBody>
      </p:sp>
      <p:sp>
        <p:nvSpPr>
          <p:cNvPr id="3" name="Content Placeholder 2">
            <a:extLst>
              <a:ext uri="{FF2B5EF4-FFF2-40B4-BE49-F238E27FC236}">
                <a16:creationId xmlns:a16="http://schemas.microsoft.com/office/drawing/2014/main" id="{C0325A7C-BA2E-F50F-09F2-BEC38FDA5166}"/>
              </a:ext>
            </a:extLst>
          </p:cNvPr>
          <p:cNvSpPr>
            <a:spLocks noGrp="1"/>
          </p:cNvSpPr>
          <p:nvPr>
            <p:ph idx="1"/>
          </p:nvPr>
        </p:nvSpPr>
        <p:spPr>
          <a:xfrm>
            <a:off x="858166" y="2165684"/>
            <a:ext cx="11828680" cy="7572124"/>
          </a:xfrm>
        </p:spPr>
        <p:txBody>
          <a:bodyPr vert="horz" lIns="91440" tIns="45720" rIns="91440" bIns="45720" rtlCol="0" anchor="t">
            <a:normAutofit fontScale="92500" lnSpcReduction="20000"/>
          </a:bodyPr>
          <a:lstStyle/>
          <a:p>
            <a:pPr marL="1028065" lvl="1" indent="-342265"/>
            <a:r>
              <a:rPr lang="en-US" sz="3800">
                <a:latin typeface="+mn-lt"/>
                <a:ea typeface="Roboto"/>
              </a:rPr>
              <a:t>ICS 100 200 700 800 </a:t>
            </a:r>
            <a:r>
              <a:rPr lang="en-US" sz="3800">
                <a:latin typeface="+mn-lt"/>
                <a:ea typeface="Roboto"/>
                <a:hlinkClick r:id="rId3"/>
              </a:rPr>
              <a:t>FEMA Training</a:t>
            </a:r>
            <a:endParaRPr lang="en-US" sz="3800">
              <a:latin typeface="+mn-lt"/>
              <a:ea typeface="Roboto"/>
              <a:cs typeface="Calibri" panose="020F0502020204030204"/>
            </a:endParaRPr>
          </a:p>
          <a:p>
            <a:pPr marL="1028065" lvl="1" indent="-342265"/>
            <a:r>
              <a:rPr lang="en-US" sz="3800" i="0">
                <a:solidFill>
                  <a:srgbClr val="003366"/>
                </a:solidFill>
                <a:effectLst/>
                <a:latin typeface="+mn-lt"/>
                <a:ea typeface="Roboto"/>
              </a:rPr>
              <a:t>IS-120.C: An Introduction to Exercises </a:t>
            </a:r>
            <a:r>
              <a:rPr lang="en-US" sz="3800">
                <a:latin typeface="+mn-lt"/>
                <a:ea typeface="Roboto"/>
                <a:hlinkClick r:id="rId4"/>
              </a:rPr>
              <a:t>IS-120.C</a:t>
            </a:r>
            <a:endParaRPr lang="en-US" sz="3800">
              <a:latin typeface="+mn-lt"/>
              <a:ea typeface="Roboto"/>
              <a:cs typeface="Calibri" panose="020F0502020204030204"/>
            </a:endParaRPr>
          </a:p>
          <a:p>
            <a:pPr marL="1028065" lvl="1" indent="-342265"/>
            <a:r>
              <a:rPr lang="en-US" sz="3800">
                <a:latin typeface="+mn-lt"/>
                <a:ea typeface="Roboto"/>
              </a:rPr>
              <a:t>EPA EPCRA Training</a:t>
            </a:r>
            <a:endParaRPr lang="en-US" sz="3800">
              <a:latin typeface="+mn-lt"/>
              <a:ea typeface="Roboto"/>
              <a:cs typeface="Calibri"/>
            </a:endParaRPr>
          </a:p>
          <a:p>
            <a:pPr marL="1028065" lvl="1" indent="-342265"/>
            <a:r>
              <a:rPr lang="en-US" sz="3800" i="0">
                <a:effectLst/>
                <a:latin typeface="+mn-lt"/>
                <a:ea typeface="Roboto"/>
              </a:rPr>
              <a:t>IS-5.A: An Introduction to Hazardous Materials </a:t>
            </a:r>
            <a:r>
              <a:rPr lang="en-US" sz="3800">
                <a:latin typeface="+mn-lt"/>
                <a:ea typeface="Roboto"/>
                <a:hlinkClick r:id="rId5"/>
              </a:rPr>
              <a:t>IS-5.A</a:t>
            </a:r>
            <a:endParaRPr lang="en-US" sz="3800">
              <a:latin typeface="+mn-lt"/>
              <a:ea typeface="Roboto"/>
              <a:cs typeface="Calibri" panose="020F0502020204030204"/>
            </a:endParaRPr>
          </a:p>
          <a:p>
            <a:pPr marL="1028065" lvl="1" indent="-342265"/>
            <a:r>
              <a:rPr lang="en-US" sz="3800">
                <a:latin typeface="+mn-lt"/>
                <a:ea typeface="Roboto"/>
              </a:rPr>
              <a:t>Washington State Open Public Meeting Training (add link)</a:t>
            </a:r>
            <a:endParaRPr lang="en-US" sz="3800">
              <a:latin typeface="+mn-lt"/>
              <a:ea typeface="Roboto"/>
              <a:cs typeface="Calibri"/>
            </a:endParaRPr>
          </a:p>
          <a:p>
            <a:pPr marL="513715" lvl="1" indent="0">
              <a:buNone/>
            </a:pPr>
            <a:endParaRPr lang="en-US" sz="3800">
              <a:latin typeface="+mn-lt"/>
              <a:cs typeface="Calibri" panose="020F0502020204030204"/>
            </a:endParaRPr>
          </a:p>
          <a:p>
            <a:pPr marL="0" indent="0">
              <a:buNone/>
            </a:pPr>
            <a:r>
              <a:rPr lang="en-US" sz="3800" b="1">
                <a:latin typeface="+mn-lt"/>
                <a:ea typeface="Roboto"/>
              </a:rPr>
              <a:t>As  you grow as a LEPC Member, we recommend you also take:</a:t>
            </a:r>
            <a:endParaRPr lang="en-US" sz="3800" b="1">
              <a:latin typeface="+mn-lt"/>
              <a:ea typeface="Roboto"/>
              <a:cs typeface="Calibri"/>
            </a:endParaRPr>
          </a:p>
          <a:p>
            <a:pPr marL="1028065" lvl="1" indent="-342265"/>
            <a:r>
              <a:rPr lang="en-US" sz="3800">
                <a:latin typeface="+mn-lt"/>
                <a:ea typeface="Roboto"/>
              </a:rPr>
              <a:t>ICS 300 400 </a:t>
            </a:r>
            <a:r>
              <a:rPr lang="en-US" sz="3800">
                <a:latin typeface="+mn-lt"/>
                <a:ea typeface="Roboto"/>
                <a:hlinkClick r:id="rId6"/>
              </a:rPr>
              <a:t>WA EMD (learningstream.com)</a:t>
            </a:r>
            <a:endParaRPr lang="en-US" sz="3800">
              <a:latin typeface="+mn-lt"/>
              <a:ea typeface="Roboto"/>
              <a:cs typeface="Calibri" panose="020F0502020204030204"/>
            </a:endParaRPr>
          </a:p>
          <a:p>
            <a:pPr marL="1028065" lvl="1" indent="-342265"/>
            <a:r>
              <a:rPr lang="en-US" sz="3800" i="0">
                <a:effectLst/>
                <a:latin typeface="+mn-lt"/>
                <a:ea typeface="Roboto"/>
                <a:hlinkClick r:id="rId7">
                  <a:extLst>
                    <a:ext uri="{A12FA001-AC4F-418D-AE19-62706E023703}">
                      <ahyp:hlinkClr xmlns:ahyp="http://schemas.microsoft.com/office/drawing/2018/hyperlinkcolor" val="tx"/>
                    </a:ext>
                  </a:extLst>
                </a:hlinkClick>
              </a:rPr>
              <a:t>L0146 Homeland Security Exercise and Evaluation Program (HSEEP)</a:t>
            </a:r>
            <a:r>
              <a:rPr lang="en-US" sz="3800">
                <a:latin typeface="+mn-lt"/>
                <a:ea typeface="Roboto"/>
              </a:rPr>
              <a:t> </a:t>
            </a:r>
            <a:r>
              <a:rPr lang="en-US" sz="3800">
                <a:latin typeface="+mn-lt"/>
                <a:ea typeface="Roboto"/>
                <a:hlinkClick r:id="rId6"/>
              </a:rPr>
              <a:t>WA EMD (learningstream.com)</a:t>
            </a:r>
            <a:endParaRPr lang="en-US" sz="3800">
              <a:latin typeface="+mn-lt"/>
              <a:ea typeface="Roboto"/>
              <a:cs typeface="Calibri" panose="020F0502020204030204"/>
            </a:endParaRPr>
          </a:p>
          <a:p>
            <a:pPr marL="1028065" lvl="1" indent="-342265"/>
            <a:r>
              <a:rPr lang="en-US" sz="3800">
                <a:latin typeface="+mn-lt"/>
                <a:ea typeface="Roboto"/>
              </a:rPr>
              <a:t>Other Training recommended by your LEPC Community Coordinator</a:t>
            </a:r>
            <a:endParaRPr lang="en-US" sz="3800">
              <a:latin typeface="+mn-lt"/>
              <a:ea typeface="Roboto"/>
              <a:cs typeface="Calibri"/>
            </a:endParaRPr>
          </a:p>
          <a:p>
            <a:pPr marL="685165" lvl="1" indent="0">
              <a:buNone/>
            </a:pPr>
            <a:endParaRPr lang="en-US">
              <a:solidFill>
                <a:srgbClr val="FF0000"/>
              </a:solidFill>
            </a:endParaRPr>
          </a:p>
          <a:p>
            <a:pPr marL="685165" lvl="1" indent="0" algn="ctr">
              <a:buNone/>
            </a:pPr>
            <a:r>
              <a:rPr lang="en-US" b="1">
                <a:solidFill>
                  <a:srgbClr val="FF0000"/>
                </a:solidFill>
              </a:rPr>
              <a:t>Please note that the recommended training to be an LEPC member does not supersede or replace training you need for your Occupation!</a:t>
            </a:r>
          </a:p>
          <a:p>
            <a:pPr marL="1028065" lvl="1" indent="-342265"/>
            <a:endParaRPr lang="en-US">
              <a:solidFill>
                <a:srgbClr val="FF0000"/>
              </a:solidFill>
            </a:endParaRPr>
          </a:p>
          <a:p>
            <a:pPr marL="1028065" lvl="1" indent="-342265"/>
            <a:endParaRPr lang="en-US">
              <a:solidFill>
                <a:srgbClr val="FF0000"/>
              </a:solidFill>
            </a:endParaRPr>
          </a:p>
        </p:txBody>
      </p:sp>
      <p:sp>
        <p:nvSpPr>
          <p:cNvPr id="4" name="Slide Number Placeholder 3">
            <a:extLst>
              <a:ext uri="{FF2B5EF4-FFF2-40B4-BE49-F238E27FC236}">
                <a16:creationId xmlns:a16="http://schemas.microsoft.com/office/drawing/2014/main" id="{C144F575-1F9A-B921-BA14-4293DFFB8580}"/>
              </a:ext>
            </a:extLst>
          </p:cNvPr>
          <p:cNvSpPr>
            <a:spLocks noGrp="1"/>
          </p:cNvSpPr>
          <p:nvPr>
            <p:ph type="sldNum" sz="quarter" idx="12"/>
          </p:nvPr>
        </p:nvSpPr>
        <p:spPr/>
        <p:txBody>
          <a:bodyPr/>
          <a:lstStyle/>
          <a:p>
            <a:fld id="{7E65300D-5599-4468-BF5D-B13C6AAEC98A}" type="slidenum">
              <a:rPr kumimoji="1" lang="ja-JP" altLang="en-US" smtClean="0"/>
              <a:pPr/>
              <a:t>47</a:t>
            </a:fld>
            <a:endParaRPr kumimoji="1" lang="ja-JP" altLang="en-US"/>
          </a:p>
        </p:txBody>
      </p:sp>
    </p:spTree>
    <p:extLst>
      <p:ext uri="{BB962C8B-B14F-4D97-AF65-F5344CB8AC3E}">
        <p14:creationId xmlns:p14="http://schemas.microsoft.com/office/powerpoint/2010/main" val="7364476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544DC0-63B1-44F2-92A7-3B2E769ECF4E}"/>
              </a:ext>
            </a:extLst>
          </p:cNvPr>
          <p:cNvSpPr>
            <a:spLocks noGrp="1"/>
          </p:cNvSpPr>
          <p:nvPr>
            <p:ph type="ctrTitle"/>
          </p:nvPr>
        </p:nvSpPr>
        <p:spPr>
          <a:xfrm>
            <a:off x="541071" y="2076165"/>
            <a:ext cx="6316136" cy="3479749"/>
          </a:xfrm>
        </p:spPr>
        <p:txBody>
          <a:bodyPr anchor="b">
            <a:normAutofit/>
          </a:bodyPr>
          <a:lstStyle/>
          <a:p>
            <a:pPr>
              <a:lnSpc>
                <a:spcPct val="90000"/>
              </a:lnSpc>
            </a:pPr>
            <a:r>
              <a:rPr lang="en-US" sz="6299" b="1"/>
              <a:t>WSP Hazardous Materials </a:t>
            </a:r>
            <a:br>
              <a:rPr lang="en-US" sz="6299" b="1"/>
            </a:br>
            <a:r>
              <a:rPr lang="en-US" sz="6299" b="1"/>
              <a:t>Training</a:t>
            </a:r>
          </a:p>
        </p:txBody>
      </p:sp>
      <p:sp>
        <p:nvSpPr>
          <p:cNvPr id="8" name="Subtitle 7">
            <a:extLst>
              <a:ext uri="{FF2B5EF4-FFF2-40B4-BE49-F238E27FC236}">
                <a16:creationId xmlns:a16="http://schemas.microsoft.com/office/drawing/2014/main" id="{55F2525C-5046-CA37-6BD4-45AEAC14468F}"/>
              </a:ext>
            </a:extLst>
          </p:cNvPr>
          <p:cNvSpPr>
            <a:spLocks noGrp="1"/>
          </p:cNvSpPr>
          <p:nvPr>
            <p:ph type="subTitle" idx="1"/>
          </p:nvPr>
        </p:nvSpPr>
        <p:spPr>
          <a:xfrm>
            <a:off x="541069" y="5861212"/>
            <a:ext cx="6316136" cy="2433564"/>
          </a:xfrm>
        </p:spPr>
        <p:txBody>
          <a:bodyPr anchor="t">
            <a:normAutofit fontScale="92500" lnSpcReduction="10000"/>
          </a:bodyPr>
          <a:lstStyle/>
          <a:p>
            <a:r>
              <a:rPr lang="en-US" b="1">
                <a:latin typeface="Times New Roman" panose="02020603050405020304" pitchFamily="18" charset="0"/>
                <a:cs typeface="Times New Roman" panose="02020603050405020304" pitchFamily="18" charset="0"/>
              </a:rPr>
              <a:t>Free Training for First responders</a:t>
            </a:r>
          </a:p>
          <a:p>
            <a:r>
              <a:rPr lang="en-US" b="1">
                <a:latin typeface="Times New Roman" panose="02020603050405020304" pitchFamily="18" charset="0"/>
                <a:cs typeface="Times New Roman" panose="02020603050405020304" pitchFamily="18" charset="0"/>
              </a:rPr>
              <a:t>Grant Funded Training</a:t>
            </a:r>
          </a:p>
          <a:p>
            <a:r>
              <a:rPr lang="en-US" b="1">
                <a:latin typeface="Times New Roman" panose="02020603050405020304" pitchFamily="18" charset="0"/>
                <a:cs typeface="Times New Roman" panose="02020603050405020304" pitchFamily="18" charset="0"/>
              </a:rPr>
              <a:t>HMEP and EMPG grant funding</a:t>
            </a:r>
          </a:p>
          <a:p>
            <a:r>
              <a:rPr lang="en-US" b="1">
                <a:latin typeface="Times New Roman" panose="02020603050405020304" pitchFamily="18" charset="0"/>
                <a:cs typeface="Times New Roman" panose="02020603050405020304" pitchFamily="18" charset="0"/>
              </a:rPr>
              <a:t>PHMSA and FEMA</a:t>
            </a:r>
          </a:p>
        </p:txBody>
      </p:sp>
      <p:pic>
        <p:nvPicPr>
          <p:cNvPr id="4" name="Picture 3">
            <a:extLst>
              <a:ext uri="{FF2B5EF4-FFF2-40B4-BE49-F238E27FC236}">
                <a16:creationId xmlns:a16="http://schemas.microsoft.com/office/drawing/2014/main" id="{00889E77-490C-FB99-A4F8-0261DE78442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b="-1"/>
          <a:stretch/>
        </p:blipFill>
        <p:spPr>
          <a:xfrm>
            <a:off x="7462488" y="2067965"/>
            <a:ext cx="5646641" cy="6149475"/>
          </a:xfrm>
          <a:prstGeom prst="rect">
            <a:avLst/>
          </a:prstGeom>
        </p:spPr>
      </p:pic>
      <p:sp>
        <p:nvSpPr>
          <p:cNvPr id="2" name="TextBox 1">
            <a:extLst>
              <a:ext uri="{FF2B5EF4-FFF2-40B4-BE49-F238E27FC236}">
                <a16:creationId xmlns:a16="http://schemas.microsoft.com/office/drawing/2014/main" id="{F99C599B-30F8-2E04-B0B0-818CAD6D2100}"/>
              </a:ext>
            </a:extLst>
          </p:cNvPr>
          <p:cNvSpPr txBox="1"/>
          <p:nvPr/>
        </p:nvSpPr>
        <p:spPr>
          <a:xfrm>
            <a:off x="12467063" y="9612351"/>
            <a:ext cx="642066" cy="369332"/>
          </a:xfrm>
          <a:prstGeom prst="rect">
            <a:avLst/>
          </a:prstGeom>
          <a:noFill/>
        </p:spPr>
        <p:txBody>
          <a:bodyPr wrap="square" rtlCol="0">
            <a:spAutoFit/>
          </a:bodyPr>
          <a:lstStyle/>
          <a:p>
            <a:fld id="{D4271448-06EE-46D6-B3A4-945367EE5C08}" type="slidenum">
              <a:rPr lang="en-US" smtClean="0"/>
              <a:t>48</a:t>
            </a:fld>
            <a:endParaRPr lang="en-US"/>
          </a:p>
        </p:txBody>
      </p:sp>
    </p:spTree>
    <p:extLst>
      <p:ext uri="{BB962C8B-B14F-4D97-AF65-F5344CB8AC3E}">
        <p14:creationId xmlns:p14="http://schemas.microsoft.com/office/powerpoint/2010/main" val="4776550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01175-291C-1CDA-B271-A610434DDA91}"/>
              </a:ext>
            </a:extLst>
          </p:cNvPr>
          <p:cNvSpPr>
            <a:spLocks noGrp="1"/>
          </p:cNvSpPr>
          <p:nvPr>
            <p:ph type="title"/>
          </p:nvPr>
        </p:nvSpPr>
        <p:spPr>
          <a:xfrm>
            <a:off x="836363" y="-341300"/>
            <a:ext cx="12027998" cy="2272708"/>
          </a:xfrm>
        </p:spPr>
        <p:txBody>
          <a:bodyPr>
            <a:normAutofit/>
          </a:bodyPr>
          <a:lstStyle/>
          <a:p>
            <a:br>
              <a:rPr lang="en-US" sz="5400">
                <a:latin typeface="Franklin Gothic Medium"/>
                <a:ea typeface="Roboto Medium"/>
              </a:rPr>
            </a:br>
            <a:r>
              <a:rPr lang="en-US" sz="5400">
                <a:latin typeface="Franklin Gothic Medium"/>
                <a:ea typeface="Roboto Medium"/>
              </a:rPr>
              <a:t>Training Courses</a:t>
            </a:r>
          </a:p>
        </p:txBody>
      </p:sp>
      <p:sp>
        <p:nvSpPr>
          <p:cNvPr id="9" name="Content Placeholder 8">
            <a:extLst>
              <a:ext uri="{FF2B5EF4-FFF2-40B4-BE49-F238E27FC236}">
                <a16:creationId xmlns:a16="http://schemas.microsoft.com/office/drawing/2014/main" id="{F5AFE019-3D9F-8265-D245-4F497A7E4630}"/>
              </a:ext>
            </a:extLst>
          </p:cNvPr>
          <p:cNvSpPr>
            <a:spLocks noGrp="1"/>
          </p:cNvSpPr>
          <p:nvPr>
            <p:ph idx="1"/>
          </p:nvPr>
        </p:nvSpPr>
        <p:spPr>
          <a:xfrm>
            <a:off x="1470556" y="2369184"/>
            <a:ext cx="6648376" cy="3751719"/>
          </a:xfrm>
        </p:spPr>
        <p:txBody>
          <a:bodyPr anchor="ctr">
            <a:noAutofit/>
          </a:bodyPr>
          <a:lstStyle/>
          <a:p>
            <a:pPr marL="0" indent="0">
              <a:buNone/>
            </a:pPr>
            <a:endParaRPr lang="en-US" sz="4150" b="1">
              <a:latin typeface="Times New Roman"/>
              <a:ea typeface="Roboto"/>
              <a:cs typeface="Times New Roman"/>
            </a:endParaRPr>
          </a:p>
          <a:p>
            <a:pPr marL="342265" indent="-342265"/>
            <a:endParaRPr lang="en-US" sz="4150" b="1">
              <a:latin typeface="Times New Roman"/>
              <a:ea typeface="Roboto"/>
              <a:cs typeface="Times New Roman"/>
            </a:endParaRPr>
          </a:p>
          <a:p>
            <a:pPr marL="342265" indent="-342265"/>
            <a:endParaRPr lang="en-US" sz="4150" b="1">
              <a:latin typeface="Times New Roman"/>
              <a:ea typeface="Roboto"/>
              <a:cs typeface="Times New Roman"/>
            </a:endParaRPr>
          </a:p>
          <a:p>
            <a:pPr marL="342265" indent="-342265"/>
            <a:r>
              <a:rPr lang="en-US" sz="4150" b="1">
                <a:latin typeface="Times New Roman"/>
                <a:ea typeface="Roboto"/>
                <a:cs typeface="Times New Roman"/>
              </a:rPr>
              <a:t>HM Awareness</a:t>
            </a:r>
            <a:endParaRPr lang="en-US" sz="4150">
              <a:latin typeface="Times New Roman"/>
              <a:ea typeface="Roboto"/>
              <a:cs typeface="Times New Roman"/>
            </a:endParaRPr>
          </a:p>
          <a:p>
            <a:pPr marL="342265" indent="-342265"/>
            <a:r>
              <a:rPr lang="en-US" sz="4150" b="1">
                <a:latin typeface="Times New Roman"/>
                <a:ea typeface="Roboto"/>
                <a:cs typeface="Times New Roman"/>
              </a:rPr>
              <a:t>HM Operations </a:t>
            </a:r>
            <a:endParaRPr lang="en-US" sz="4150" b="1">
              <a:latin typeface="Times New Roman" panose="02020603050405020304" pitchFamily="18" charset="0"/>
              <a:cs typeface="Times New Roman" panose="02020603050405020304" pitchFamily="18" charset="0"/>
            </a:endParaRPr>
          </a:p>
          <a:p>
            <a:pPr marL="342265" indent="-342265"/>
            <a:r>
              <a:rPr lang="en-US" sz="4150" b="1">
                <a:latin typeface="Times New Roman"/>
                <a:ea typeface="Roboto"/>
                <a:cs typeface="Times New Roman"/>
              </a:rPr>
              <a:t>HM-Technician</a:t>
            </a:r>
          </a:p>
          <a:p>
            <a:pPr marL="342265" indent="-342265"/>
            <a:r>
              <a:rPr lang="en-US" sz="4150" b="1">
                <a:latin typeface="Times New Roman"/>
                <a:ea typeface="Roboto"/>
                <a:cs typeface="Times New Roman"/>
              </a:rPr>
              <a:t>HM-On Scene Incident Command</a:t>
            </a:r>
          </a:p>
          <a:p>
            <a:pPr marL="342265" indent="-342265"/>
            <a:r>
              <a:rPr lang="en-US" sz="4150" b="1">
                <a:latin typeface="Times New Roman"/>
                <a:ea typeface="Roboto"/>
                <a:cs typeface="Times New Roman"/>
              </a:rPr>
              <a:t>HM-IQ</a:t>
            </a:r>
          </a:p>
          <a:p>
            <a:pPr marL="342265" indent="-342265"/>
            <a:r>
              <a:rPr lang="en-US" sz="4150" b="1">
                <a:latin typeface="Times New Roman"/>
                <a:ea typeface="Roboto"/>
                <a:cs typeface="Times New Roman"/>
              </a:rPr>
              <a:t>Hazmat Safety Officer</a:t>
            </a:r>
          </a:p>
        </p:txBody>
      </p:sp>
      <p:pic>
        <p:nvPicPr>
          <p:cNvPr id="5" name="Content Placeholder 4" descr="A picture containing shape&#10;&#10;Description automatically generated">
            <a:extLst>
              <a:ext uri="{FF2B5EF4-FFF2-40B4-BE49-F238E27FC236}">
                <a16:creationId xmlns:a16="http://schemas.microsoft.com/office/drawing/2014/main" id="{4868CA08-F42A-CCF8-763A-70E52B794ADF}"/>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7898884" y="2569588"/>
            <a:ext cx="5018247" cy="5018763"/>
          </a:xfrm>
          <a:prstGeom prst="rect">
            <a:avLst/>
          </a:prstGeom>
        </p:spPr>
      </p:pic>
      <p:sp>
        <p:nvSpPr>
          <p:cNvPr id="3" name="Slide Number Placeholder 2">
            <a:extLst>
              <a:ext uri="{FF2B5EF4-FFF2-40B4-BE49-F238E27FC236}">
                <a16:creationId xmlns:a16="http://schemas.microsoft.com/office/drawing/2014/main" id="{71A744C5-BD92-73ED-9184-4B9972A7D025}"/>
              </a:ext>
            </a:extLst>
          </p:cNvPr>
          <p:cNvSpPr>
            <a:spLocks noGrp="1"/>
          </p:cNvSpPr>
          <p:nvPr>
            <p:ph type="sldNum" sz="quarter" idx="12"/>
          </p:nvPr>
        </p:nvSpPr>
        <p:spPr/>
        <p:txBody>
          <a:bodyPr/>
          <a:lstStyle/>
          <a:p>
            <a:fld id="{7E65300D-5599-4468-BF5D-B13C6AAEC98A}" type="slidenum">
              <a:rPr kumimoji="1" lang="ja-JP" altLang="en-US" smtClean="0"/>
              <a:pPr/>
              <a:t>49</a:t>
            </a:fld>
            <a:endParaRPr kumimoji="1" lang="ja-JP" altLang="en-US"/>
          </a:p>
        </p:txBody>
      </p:sp>
    </p:spTree>
    <p:extLst>
      <p:ext uri="{BB962C8B-B14F-4D97-AF65-F5344CB8AC3E}">
        <p14:creationId xmlns:p14="http://schemas.microsoft.com/office/powerpoint/2010/main" val="2077550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9483A-1C50-5D63-FD3C-4A11252FBB9B}"/>
              </a:ext>
            </a:extLst>
          </p:cNvPr>
          <p:cNvSpPr>
            <a:spLocks noGrp="1"/>
          </p:cNvSpPr>
          <p:nvPr>
            <p:ph type="title"/>
          </p:nvPr>
        </p:nvSpPr>
        <p:spPr>
          <a:xfrm>
            <a:off x="8396718" y="2675525"/>
            <a:ext cx="4597687" cy="4333002"/>
          </a:xfrm>
        </p:spPr>
        <p:txBody>
          <a:bodyPr vert="horz" lIns="91440" tIns="45720" rIns="91440" bIns="45720" rtlCol="0" anchor="b">
            <a:normAutofit/>
          </a:bodyPr>
          <a:lstStyle/>
          <a:p>
            <a:pPr algn="l" defTabSz="914400"/>
            <a:r>
              <a:rPr lang="en-US" sz="7100" err="1">
                <a:solidFill>
                  <a:schemeClr val="tx1"/>
                </a:solidFill>
                <a:ea typeface="+mj-ea"/>
              </a:rPr>
              <a:t>Bhophal</a:t>
            </a:r>
            <a:r>
              <a:rPr lang="en-US" sz="7100">
                <a:solidFill>
                  <a:schemeClr val="tx1"/>
                </a:solidFill>
                <a:ea typeface="+mj-ea"/>
              </a:rPr>
              <a:t>, India 1984</a:t>
            </a:r>
          </a:p>
        </p:txBody>
      </p:sp>
      <p:sp>
        <p:nvSpPr>
          <p:cNvPr id="402" name="Freeform: Shape 12">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8085621" cy="10285412"/>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Cover of TIME magazine with a woman crying. Headline reads India's Disaster, The Night of Death, A global Worry."/>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0"/>
            <a:ext cx="7906141" cy="10285402"/>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3" name="Slide Number Placeholder 2">
            <a:extLst>
              <a:ext uri="{FF2B5EF4-FFF2-40B4-BE49-F238E27FC236}">
                <a16:creationId xmlns:a16="http://schemas.microsoft.com/office/drawing/2014/main" id="{05CC7CED-78BF-A574-C184-DF5D094C3491}"/>
              </a:ext>
            </a:extLst>
          </p:cNvPr>
          <p:cNvSpPr>
            <a:spLocks noGrp="1"/>
          </p:cNvSpPr>
          <p:nvPr>
            <p:ph type="sldNum" sz="quarter" idx="12"/>
          </p:nvPr>
        </p:nvSpPr>
        <p:spPr/>
        <p:txBody>
          <a:bodyPr/>
          <a:lstStyle/>
          <a:p>
            <a:fld id="{5A73201E-BAD4-4887-93F2-D695096208A5}" type="slidenum">
              <a:rPr lang="en-US" smtClean="0"/>
              <a:pPr/>
              <a:t>5</a:t>
            </a:fld>
            <a:endParaRPr lang="en-US"/>
          </a:p>
        </p:txBody>
      </p:sp>
    </p:spTree>
    <p:extLst>
      <p:ext uri="{BB962C8B-B14F-4D97-AF65-F5344CB8AC3E}">
        <p14:creationId xmlns:p14="http://schemas.microsoft.com/office/powerpoint/2010/main" val="1924351551"/>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0E872-FB3B-A1E6-6C97-BA5598CBF5B4}"/>
              </a:ext>
            </a:extLst>
          </p:cNvPr>
          <p:cNvSpPr>
            <a:spLocks noGrp="1"/>
          </p:cNvSpPr>
          <p:nvPr>
            <p:ph type="title"/>
          </p:nvPr>
        </p:nvSpPr>
        <p:spPr/>
        <p:txBody>
          <a:bodyPr>
            <a:normAutofit/>
          </a:bodyPr>
          <a:lstStyle/>
          <a:p>
            <a:r>
              <a:rPr lang="en-US" sz="6000" b="1">
                <a:latin typeface="Franklin Gothic Book"/>
                <a:ea typeface="Roboto Medium"/>
                <a:cs typeface="Times New Roman"/>
              </a:rPr>
              <a:t>Why Do We Need To Train?</a:t>
            </a:r>
          </a:p>
        </p:txBody>
      </p:sp>
      <p:sp>
        <p:nvSpPr>
          <p:cNvPr id="3" name="Slide Number Placeholder 2">
            <a:extLst>
              <a:ext uri="{FF2B5EF4-FFF2-40B4-BE49-F238E27FC236}">
                <a16:creationId xmlns:a16="http://schemas.microsoft.com/office/drawing/2014/main" id="{9AE0AFAA-E6E3-7060-3E0A-68890B28B872}"/>
              </a:ext>
            </a:extLst>
          </p:cNvPr>
          <p:cNvSpPr>
            <a:spLocks noGrp="1"/>
          </p:cNvSpPr>
          <p:nvPr>
            <p:ph type="sldNum" sz="quarter" idx="12"/>
          </p:nvPr>
        </p:nvSpPr>
        <p:spPr/>
        <p:txBody>
          <a:bodyPr/>
          <a:lstStyle/>
          <a:p>
            <a:fld id="{7E65300D-5599-4468-BF5D-B13C6AAEC98A}" type="slidenum">
              <a:rPr kumimoji="1" lang="ja-JP" altLang="en-US" smtClean="0"/>
              <a:pPr/>
              <a:t>50</a:t>
            </a:fld>
            <a:endParaRPr kumimoji="1" lang="ja-JP" altLang="en-US"/>
          </a:p>
        </p:txBody>
      </p:sp>
      <p:sp>
        <p:nvSpPr>
          <p:cNvPr id="4" name="Content Placeholder 3">
            <a:extLst>
              <a:ext uri="{FF2B5EF4-FFF2-40B4-BE49-F238E27FC236}">
                <a16:creationId xmlns:a16="http://schemas.microsoft.com/office/drawing/2014/main" id="{C6C7FEB0-FFE8-FB8A-37AD-64E9AC0AF6CF}"/>
              </a:ext>
            </a:extLst>
          </p:cNvPr>
          <p:cNvSpPr>
            <a:spLocks noGrp="1"/>
          </p:cNvSpPr>
          <p:nvPr>
            <p:ph sz="half" idx="4294967295"/>
          </p:nvPr>
        </p:nvSpPr>
        <p:spPr>
          <a:xfrm>
            <a:off x="7792344" y="2738438"/>
            <a:ext cx="5918628" cy="6526212"/>
          </a:xfrm>
        </p:spPr>
        <p:txBody>
          <a:bodyPr vert="horz" lIns="91440" tIns="45720" rIns="91440" bIns="45720" rtlCol="0" anchor="t">
            <a:normAutofit/>
          </a:bodyPr>
          <a:lstStyle/>
          <a:p>
            <a:pPr marL="342265" indent="-342265"/>
            <a:r>
              <a:rPr lang="en-US" sz="3600" b="1" dirty="0">
                <a:latin typeface="Franklin Gothic Book"/>
                <a:ea typeface="Roboto"/>
                <a:cs typeface="Times New Roman"/>
              </a:rPr>
              <a:t>WAC 296-824-30005   Train Your Employees</a:t>
            </a:r>
            <a:endParaRPr lang="en-US" sz="3600" dirty="0">
              <a:latin typeface="Franklin Gothic Book"/>
              <a:ea typeface="Roboto"/>
              <a:cs typeface="Times New Roman"/>
            </a:endParaRPr>
          </a:p>
          <a:p>
            <a:pPr marL="342265" indent="-342265"/>
            <a:r>
              <a:rPr lang="en-US" sz="3600" b="1" dirty="0">
                <a:latin typeface="Franklin Gothic Book"/>
                <a:ea typeface="Roboto"/>
                <a:cs typeface="Times New Roman"/>
              </a:rPr>
              <a:t>29 CFR 1910.120 Hazardous Waste and Emergency Response</a:t>
            </a:r>
            <a:endParaRPr lang="en-US" sz="3600" dirty="0">
              <a:latin typeface="Franklin Gothic Book"/>
              <a:ea typeface="Roboto"/>
              <a:cs typeface="Times New Roman"/>
            </a:endParaRPr>
          </a:p>
          <a:p>
            <a:pPr marL="342265" indent="-342265"/>
            <a:r>
              <a:rPr lang="en-US" sz="3600" b="1" dirty="0">
                <a:latin typeface="Franklin Gothic Book"/>
                <a:ea typeface="Roboto"/>
                <a:cs typeface="Times New Roman"/>
              </a:rPr>
              <a:t>NFPA 470  Hazardous Materials/WMD Standard for Responders</a:t>
            </a:r>
            <a:endParaRPr lang="en-US" sz="3600" dirty="0">
              <a:latin typeface="Franklin Gothic Book"/>
              <a:ea typeface="Roboto"/>
            </a:endParaRPr>
          </a:p>
        </p:txBody>
      </p:sp>
      <p:pic>
        <p:nvPicPr>
          <p:cNvPr id="5" name="Content Placeholder 4" descr="A person giving a presentation to a group of people&#10;&#10;Description automatically generated with medium confidence">
            <a:extLst>
              <a:ext uri="{FF2B5EF4-FFF2-40B4-BE49-F238E27FC236}">
                <a16:creationId xmlns:a16="http://schemas.microsoft.com/office/drawing/2014/main" id="{7FCA7B7A-D489-C1B0-BAE8-0F4531E9FD1F}"/>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b="-1"/>
          <a:stretch/>
        </p:blipFill>
        <p:spPr>
          <a:xfrm>
            <a:off x="741680" y="2496003"/>
            <a:ext cx="6909259" cy="4720176"/>
          </a:xfrm>
          <a:prstGeom prst="rect">
            <a:avLst/>
          </a:prstGeom>
        </p:spPr>
      </p:pic>
    </p:spTree>
    <p:extLst>
      <p:ext uri="{BB962C8B-B14F-4D97-AF65-F5344CB8AC3E}">
        <p14:creationId xmlns:p14="http://schemas.microsoft.com/office/powerpoint/2010/main" val="1900886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4412" cy="10285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F1E6CB8-C644-3F27-A8EE-15865DF9F638}"/>
              </a:ext>
            </a:extLst>
          </p:cNvPr>
          <p:cNvSpPr>
            <a:spLocks noGrp="1"/>
          </p:cNvSpPr>
          <p:nvPr>
            <p:ph type="title"/>
          </p:nvPr>
        </p:nvSpPr>
        <p:spPr>
          <a:xfrm>
            <a:off x="718659" y="958641"/>
            <a:ext cx="4017821" cy="5359447"/>
          </a:xfrm>
        </p:spPr>
        <p:txBody>
          <a:bodyPr vert="horz" lIns="91440" tIns="45720" rIns="91440" bIns="45720" rtlCol="0" anchor="b">
            <a:normAutofit/>
          </a:bodyPr>
          <a:lstStyle/>
          <a:p>
            <a:pPr algn="l" defTabSz="914400"/>
            <a:r>
              <a:rPr lang="en-US" sz="6700" b="1" kern="1200">
                <a:solidFill>
                  <a:schemeClr val="tx1"/>
                </a:solidFill>
                <a:latin typeface="+mj-lt"/>
                <a:ea typeface="+mj-ea"/>
                <a:cs typeface="+mj-cs"/>
              </a:rPr>
              <a:t>Measuring Success</a:t>
            </a:r>
            <a:r>
              <a:rPr lang="en-US" sz="6700" b="1">
                <a:solidFill>
                  <a:schemeClr val="tx1"/>
                </a:solidFill>
                <a:latin typeface="+mj-lt"/>
                <a:ea typeface="+mj-ea"/>
              </a:rPr>
              <a:t> </a:t>
            </a:r>
            <a:endParaRPr lang="en-US" sz="6700" kern="1200">
              <a:solidFill>
                <a:schemeClr val="tx1"/>
              </a:solidFill>
              <a:latin typeface="+mj-lt"/>
              <a:ea typeface="+mj-ea"/>
              <a:cs typeface="+mj-cs"/>
            </a:endParaRP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603" y="6612879"/>
            <a:ext cx="3661559" cy="27428"/>
          </a:xfrm>
          <a:custGeom>
            <a:avLst/>
            <a:gdLst>
              <a:gd name="connsiteX0" fmla="*/ 0 w 3661559"/>
              <a:gd name="connsiteY0" fmla="*/ 0 h 27428"/>
              <a:gd name="connsiteX1" fmla="*/ 683491 w 3661559"/>
              <a:gd name="connsiteY1" fmla="*/ 0 h 27428"/>
              <a:gd name="connsiteX2" fmla="*/ 1330366 w 3661559"/>
              <a:gd name="connsiteY2" fmla="*/ 0 h 27428"/>
              <a:gd name="connsiteX3" fmla="*/ 1977242 w 3661559"/>
              <a:gd name="connsiteY3" fmla="*/ 0 h 27428"/>
              <a:gd name="connsiteX4" fmla="*/ 2477655 w 3661559"/>
              <a:gd name="connsiteY4" fmla="*/ 0 h 27428"/>
              <a:gd name="connsiteX5" fmla="*/ 3014684 w 3661559"/>
              <a:gd name="connsiteY5" fmla="*/ 0 h 27428"/>
              <a:gd name="connsiteX6" fmla="*/ 3661559 w 3661559"/>
              <a:gd name="connsiteY6" fmla="*/ 0 h 27428"/>
              <a:gd name="connsiteX7" fmla="*/ 3661559 w 3661559"/>
              <a:gd name="connsiteY7" fmla="*/ 27428 h 27428"/>
              <a:gd name="connsiteX8" fmla="*/ 3051299 w 3661559"/>
              <a:gd name="connsiteY8" fmla="*/ 27428 h 27428"/>
              <a:gd name="connsiteX9" fmla="*/ 2550886 w 3661559"/>
              <a:gd name="connsiteY9" fmla="*/ 27428 h 27428"/>
              <a:gd name="connsiteX10" fmla="*/ 2050473 w 3661559"/>
              <a:gd name="connsiteY10" fmla="*/ 27428 h 27428"/>
              <a:gd name="connsiteX11" fmla="*/ 1403598 w 3661559"/>
              <a:gd name="connsiteY11" fmla="*/ 27428 h 27428"/>
              <a:gd name="connsiteX12" fmla="*/ 866569 w 3661559"/>
              <a:gd name="connsiteY12" fmla="*/ 27428 h 27428"/>
              <a:gd name="connsiteX13" fmla="*/ 0 w 3661559"/>
              <a:gd name="connsiteY13" fmla="*/ 27428 h 27428"/>
              <a:gd name="connsiteX14" fmla="*/ 0 w 3661559"/>
              <a:gd name="connsiteY14" fmla="*/ 0 h 27428"/>
              <a:gd name="connsiteX0" fmla="*/ 0 w 3661559"/>
              <a:gd name="connsiteY0" fmla="*/ 0 h 27428"/>
              <a:gd name="connsiteX1" fmla="*/ 573644 w 3661559"/>
              <a:gd name="connsiteY1" fmla="*/ 0 h 27428"/>
              <a:gd name="connsiteX2" fmla="*/ 1074057 w 3661559"/>
              <a:gd name="connsiteY2" fmla="*/ 0 h 27428"/>
              <a:gd name="connsiteX3" fmla="*/ 1757548 w 3661559"/>
              <a:gd name="connsiteY3" fmla="*/ 0 h 27428"/>
              <a:gd name="connsiteX4" fmla="*/ 2331193 w 3661559"/>
              <a:gd name="connsiteY4" fmla="*/ 0 h 27428"/>
              <a:gd name="connsiteX5" fmla="*/ 2904837 w 3661559"/>
              <a:gd name="connsiteY5" fmla="*/ 0 h 27428"/>
              <a:gd name="connsiteX6" fmla="*/ 3661559 w 3661559"/>
              <a:gd name="connsiteY6" fmla="*/ 0 h 27428"/>
              <a:gd name="connsiteX7" fmla="*/ 3661559 w 3661559"/>
              <a:gd name="connsiteY7" fmla="*/ 27428 h 27428"/>
              <a:gd name="connsiteX8" fmla="*/ 3051299 w 3661559"/>
              <a:gd name="connsiteY8" fmla="*/ 27428 h 27428"/>
              <a:gd name="connsiteX9" fmla="*/ 2550886 w 3661559"/>
              <a:gd name="connsiteY9" fmla="*/ 27428 h 27428"/>
              <a:gd name="connsiteX10" fmla="*/ 1940626 w 3661559"/>
              <a:gd name="connsiteY10" fmla="*/ 27428 h 27428"/>
              <a:gd name="connsiteX11" fmla="*/ 1330366 w 3661559"/>
              <a:gd name="connsiteY11" fmla="*/ 27428 h 27428"/>
              <a:gd name="connsiteX12" fmla="*/ 756722 w 3661559"/>
              <a:gd name="connsiteY12" fmla="*/ 27428 h 27428"/>
              <a:gd name="connsiteX13" fmla="*/ 0 w 3661559"/>
              <a:gd name="connsiteY13" fmla="*/ 27428 h 27428"/>
              <a:gd name="connsiteX14" fmla="*/ 0 w 3661559"/>
              <a:gd name="connsiteY14" fmla="*/ 0 h 2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61559" h="27428" fill="none" extrusionOk="0">
                <a:moveTo>
                  <a:pt x="0" y="0"/>
                </a:moveTo>
                <a:cubicBezTo>
                  <a:pt x="247044" y="-43041"/>
                  <a:pt x="479109" y="31898"/>
                  <a:pt x="683491" y="0"/>
                </a:cubicBezTo>
                <a:cubicBezTo>
                  <a:pt x="845932" y="13013"/>
                  <a:pt x="1032878" y="23717"/>
                  <a:pt x="1330366" y="0"/>
                </a:cubicBezTo>
                <a:cubicBezTo>
                  <a:pt x="1643409" y="6299"/>
                  <a:pt x="1766089" y="-34116"/>
                  <a:pt x="1977242" y="0"/>
                </a:cubicBezTo>
                <a:cubicBezTo>
                  <a:pt x="2181928" y="49941"/>
                  <a:pt x="2259570" y="4227"/>
                  <a:pt x="2477655" y="0"/>
                </a:cubicBezTo>
                <a:cubicBezTo>
                  <a:pt x="2679362" y="7524"/>
                  <a:pt x="2828028" y="2059"/>
                  <a:pt x="3014684" y="0"/>
                </a:cubicBezTo>
                <a:cubicBezTo>
                  <a:pt x="3185760" y="-6535"/>
                  <a:pt x="3428237" y="-6741"/>
                  <a:pt x="3661559" y="0"/>
                </a:cubicBezTo>
                <a:cubicBezTo>
                  <a:pt x="3663373" y="12317"/>
                  <a:pt x="3660146" y="19018"/>
                  <a:pt x="3661559" y="27428"/>
                </a:cubicBezTo>
                <a:cubicBezTo>
                  <a:pt x="3355149" y="28594"/>
                  <a:pt x="3274013" y="25320"/>
                  <a:pt x="3051299" y="27428"/>
                </a:cubicBezTo>
                <a:cubicBezTo>
                  <a:pt x="2840912" y="24867"/>
                  <a:pt x="2699233" y="39558"/>
                  <a:pt x="2550886" y="27428"/>
                </a:cubicBezTo>
                <a:cubicBezTo>
                  <a:pt x="2420246" y="18782"/>
                  <a:pt x="2155706" y="21355"/>
                  <a:pt x="2050473" y="27428"/>
                </a:cubicBezTo>
                <a:cubicBezTo>
                  <a:pt x="1911241" y="51784"/>
                  <a:pt x="1677393" y="16945"/>
                  <a:pt x="1403598" y="27428"/>
                </a:cubicBezTo>
                <a:cubicBezTo>
                  <a:pt x="1134956" y="-7869"/>
                  <a:pt x="1044146" y="5085"/>
                  <a:pt x="866569" y="27428"/>
                </a:cubicBezTo>
                <a:cubicBezTo>
                  <a:pt x="645486" y="16489"/>
                  <a:pt x="282376" y="-8038"/>
                  <a:pt x="0" y="27428"/>
                </a:cubicBezTo>
                <a:cubicBezTo>
                  <a:pt x="-1157" y="15847"/>
                  <a:pt x="704" y="10817"/>
                  <a:pt x="0" y="0"/>
                </a:cubicBezTo>
                <a:close/>
              </a:path>
              <a:path w="3661559" h="27428" stroke="0" extrusionOk="0">
                <a:moveTo>
                  <a:pt x="0" y="0"/>
                </a:moveTo>
                <a:cubicBezTo>
                  <a:pt x="188999" y="-15429"/>
                  <a:pt x="428848" y="-17814"/>
                  <a:pt x="573644" y="0"/>
                </a:cubicBezTo>
                <a:cubicBezTo>
                  <a:pt x="730579" y="30250"/>
                  <a:pt x="866248" y="-34967"/>
                  <a:pt x="1074057" y="0"/>
                </a:cubicBezTo>
                <a:cubicBezTo>
                  <a:pt x="1299878" y="9219"/>
                  <a:pt x="1451065" y="32067"/>
                  <a:pt x="1757548" y="0"/>
                </a:cubicBezTo>
                <a:cubicBezTo>
                  <a:pt x="2072542" y="-23491"/>
                  <a:pt x="2118727" y="313"/>
                  <a:pt x="2331193" y="0"/>
                </a:cubicBezTo>
                <a:cubicBezTo>
                  <a:pt x="2550128" y="11430"/>
                  <a:pt x="2779068" y="-2287"/>
                  <a:pt x="2904837" y="0"/>
                </a:cubicBezTo>
                <a:cubicBezTo>
                  <a:pt x="3009653" y="990"/>
                  <a:pt x="3338309" y="-4136"/>
                  <a:pt x="3661559" y="0"/>
                </a:cubicBezTo>
                <a:cubicBezTo>
                  <a:pt x="3662955" y="10100"/>
                  <a:pt x="3660733" y="15826"/>
                  <a:pt x="3661559" y="27428"/>
                </a:cubicBezTo>
                <a:cubicBezTo>
                  <a:pt x="3420268" y="57379"/>
                  <a:pt x="3345131" y="12738"/>
                  <a:pt x="3051299" y="27428"/>
                </a:cubicBezTo>
                <a:cubicBezTo>
                  <a:pt x="2756549" y="50106"/>
                  <a:pt x="2672829" y="36225"/>
                  <a:pt x="2550886" y="27428"/>
                </a:cubicBezTo>
                <a:cubicBezTo>
                  <a:pt x="2445120" y="15489"/>
                  <a:pt x="2088523" y="32831"/>
                  <a:pt x="1940626" y="27428"/>
                </a:cubicBezTo>
                <a:cubicBezTo>
                  <a:pt x="1806977" y="26260"/>
                  <a:pt x="1471295" y="38396"/>
                  <a:pt x="1330366" y="27428"/>
                </a:cubicBezTo>
                <a:cubicBezTo>
                  <a:pt x="1193451" y="-42288"/>
                  <a:pt x="1003214" y="-1618"/>
                  <a:pt x="756722" y="27428"/>
                </a:cubicBezTo>
                <a:cubicBezTo>
                  <a:pt x="480744" y="13003"/>
                  <a:pt x="342572" y="9876"/>
                  <a:pt x="0" y="27428"/>
                </a:cubicBezTo>
                <a:cubicBezTo>
                  <a:pt x="-661" y="14655"/>
                  <a:pt x="1046" y="10969"/>
                  <a:pt x="0" y="0"/>
                </a:cubicBezTo>
                <a:close/>
              </a:path>
              <a:path w="3661559" h="27428" fill="none" stroke="0" extrusionOk="0">
                <a:moveTo>
                  <a:pt x="0" y="0"/>
                </a:moveTo>
                <a:cubicBezTo>
                  <a:pt x="217855" y="-51255"/>
                  <a:pt x="490230" y="22514"/>
                  <a:pt x="683491" y="0"/>
                </a:cubicBezTo>
                <a:cubicBezTo>
                  <a:pt x="874962" y="-14771"/>
                  <a:pt x="977723" y="12835"/>
                  <a:pt x="1330366" y="0"/>
                </a:cubicBezTo>
                <a:cubicBezTo>
                  <a:pt x="1633284" y="-977"/>
                  <a:pt x="1756470" y="-8530"/>
                  <a:pt x="1977242" y="0"/>
                </a:cubicBezTo>
                <a:cubicBezTo>
                  <a:pt x="2187009" y="26983"/>
                  <a:pt x="2284743" y="4715"/>
                  <a:pt x="2477655" y="0"/>
                </a:cubicBezTo>
                <a:cubicBezTo>
                  <a:pt x="2706566" y="794"/>
                  <a:pt x="2858713" y="-33500"/>
                  <a:pt x="3014684" y="0"/>
                </a:cubicBezTo>
                <a:cubicBezTo>
                  <a:pt x="3158201" y="3600"/>
                  <a:pt x="3431686" y="15922"/>
                  <a:pt x="3661559" y="0"/>
                </a:cubicBezTo>
                <a:cubicBezTo>
                  <a:pt x="3661991" y="9705"/>
                  <a:pt x="3659354" y="19976"/>
                  <a:pt x="3661559" y="27428"/>
                </a:cubicBezTo>
                <a:cubicBezTo>
                  <a:pt x="3363475" y="25650"/>
                  <a:pt x="3287721" y="37760"/>
                  <a:pt x="3051299" y="27428"/>
                </a:cubicBezTo>
                <a:cubicBezTo>
                  <a:pt x="2810602" y="16821"/>
                  <a:pt x="2722813" y="66441"/>
                  <a:pt x="2550886" y="27428"/>
                </a:cubicBezTo>
                <a:cubicBezTo>
                  <a:pt x="2420245" y="34311"/>
                  <a:pt x="2187046" y="25844"/>
                  <a:pt x="2050473" y="27428"/>
                </a:cubicBezTo>
                <a:cubicBezTo>
                  <a:pt x="1935141" y="71205"/>
                  <a:pt x="1720576" y="90518"/>
                  <a:pt x="1403598" y="27428"/>
                </a:cubicBezTo>
                <a:cubicBezTo>
                  <a:pt x="1129228" y="-4832"/>
                  <a:pt x="1037131" y="14832"/>
                  <a:pt x="866569" y="27428"/>
                </a:cubicBezTo>
                <a:cubicBezTo>
                  <a:pt x="672739" y="40125"/>
                  <a:pt x="215514" y="13189"/>
                  <a:pt x="0" y="27428"/>
                </a:cubicBezTo>
                <a:cubicBezTo>
                  <a:pt x="-1099" y="15412"/>
                  <a:pt x="353" y="9992"/>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3661559"/>
                      <a:gd name="connsiteY0" fmla="*/ 0 h 27428"/>
                      <a:gd name="connsiteX1" fmla="*/ 683491 w 3661559"/>
                      <a:gd name="connsiteY1" fmla="*/ 0 h 27428"/>
                      <a:gd name="connsiteX2" fmla="*/ 1330366 w 3661559"/>
                      <a:gd name="connsiteY2" fmla="*/ 0 h 27428"/>
                      <a:gd name="connsiteX3" fmla="*/ 1977242 w 3661559"/>
                      <a:gd name="connsiteY3" fmla="*/ 0 h 27428"/>
                      <a:gd name="connsiteX4" fmla="*/ 2477655 w 3661559"/>
                      <a:gd name="connsiteY4" fmla="*/ 0 h 27428"/>
                      <a:gd name="connsiteX5" fmla="*/ 3014684 w 3661559"/>
                      <a:gd name="connsiteY5" fmla="*/ 0 h 27428"/>
                      <a:gd name="connsiteX6" fmla="*/ 3661559 w 3661559"/>
                      <a:gd name="connsiteY6" fmla="*/ 0 h 27428"/>
                      <a:gd name="connsiteX7" fmla="*/ 3661559 w 3661559"/>
                      <a:gd name="connsiteY7" fmla="*/ 27428 h 27428"/>
                      <a:gd name="connsiteX8" fmla="*/ 3051299 w 3661559"/>
                      <a:gd name="connsiteY8" fmla="*/ 27428 h 27428"/>
                      <a:gd name="connsiteX9" fmla="*/ 2550886 w 3661559"/>
                      <a:gd name="connsiteY9" fmla="*/ 27428 h 27428"/>
                      <a:gd name="connsiteX10" fmla="*/ 2050473 w 3661559"/>
                      <a:gd name="connsiteY10" fmla="*/ 27428 h 27428"/>
                      <a:gd name="connsiteX11" fmla="*/ 1403598 w 3661559"/>
                      <a:gd name="connsiteY11" fmla="*/ 27428 h 27428"/>
                      <a:gd name="connsiteX12" fmla="*/ 866569 w 3661559"/>
                      <a:gd name="connsiteY12" fmla="*/ 27428 h 27428"/>
                      <a:gd name="connsiteX13" fmla="*/ 0 w 3661559"/>
                      <a:gd name="connsiteY13" fmla="*/ 27428 h 27428"/>
                      <a:gd name="connsiteX14" fmla="*/ 0 w 3661559"/>
                      <a:gd name="connsiteY14" fmla="*/ 0 h 2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61559" h="27428" fill="none" extrusionOk="0">
                        <a:moveTo>
                          <a:pt x="0" y="0"/>
                        </a:moveTo>
                        <a:cubicBezTo>
                          <a:pt x="246352" y="-33678"/>
                          <a:pt x="504090" y="17312"/>
                          <a:pt x="683491" y="0"/>
                        </a:cubicBezTo>
                        <a:cubicBezTo>
                          <a:pt x="862892" y="-17312"/>
                          <a:pt x="1016571" y="11600"/>
                          <a:pt x="1330366" y="0"/>
                        </a:cubicBezTo>
                        <a:cubicBezTo>
                          <a:pt x="1644162" y="-11600"/>
                          <a:pt x="1760499" y="-30800"/>
                          <a:pt x="1977242" y="0"/>
                        </a:cubicBezTo>
                        <a:cubicBezTo>
                          <a:pt x="2193985" y="30800"/>
                          <a:pt x="2281297" y="3068"/>
                          <a:pt x="2477655" y="0"/>
                        </a:cubicBezTo>
                        <a:cubicBezTo>
                          <a:pt x="2674013" y="-3068"/>
                          <a:pt x="2846053" y="-7446"/>
                          <a:pt x="3014684" y="0"/>
                        </a:cubicBezTo>
                        <a:cubicBezTo>
                          <a:pt x="3183315" y="7446"/>
                          <a:pt x="3454197" y="-5272"/>
                          <a:pt x="3661559" y="0"/>
                        </a:cubicBezTo>
                        <a:cubicBezTo>
                          <a:pt x="3662155" y="11269"/>
                          <a:pt x="3660233" y="18754"/>
                          <a:pt x="3661559" y="27428"/>
                        </a:cubicBezTo>
                        <a:cubicBezTo>
                          <a:pt x="3358111" y="22647"/>
                          <a:pt x="3282430" y="36488"/>
                          <a:pt x="3051299" y="27428"/>
                        </a:cubicBezTo>
                        <a:cubicBezTo>
                          <a:pt x="2820168" y="18368"/>
                          <a:pt x="2699614" y="47469"/>
                          <a:pt x="2550886" y="27428"/>
                        </a:cubicBezTo>
                        <a:cubicBezTo>
                          <a:pt x="2402158" y="7387"/>
                          <a:pt x="2185971" y="14714"/>
                          <a:pt x="2050473" y="27428"/>
                        </a:cubicBezTo>
                        <a:cubicBezTo>
                          <a:pt x="1914975" y="40142"/>
                          <a:pt x="1688138" y="50783"/>
                          <a:pt x="1403598" y="27428"/>
                        </a:cubicBezTo>
                        <a:cubicBezTo>
                          <a:pt x="1119058" y="4073"/>
                          <a:pt x="1036312" y="18686"/>
                          <a:pt x="866569" y="27428"/>
                        </a:cubicBezTo>
                        <a:cubicBezTo>
                          <a:pt x="696826" y="36170"/>
                          <a:pt x="242120" y="31547"/>
                          <a:pt x="0" y="27428"/>
                        </a:cubicBezTo>
                        <a:cubicBezTo>
                          <a:pt x="-461" y="15457"/>
                          <a:pt x="539" y="10371"/>
                          <a:pt x="0" y="0"/>
                        </a:cubicBezTo>
                        <a:close/>
                      </a:path>
                      <a:path w="3661559" h="27428" stroke="0" extrusionOk="0">
                        <a:moveTo>
                          <a:pt x="0" y="0"/>
                        </a:moveTo>
                        <a:cubicBezTo>
                          <a:pt x="180424" y="-13727"/>
                          <a:pt x="431071" y="-26131"/>
                          <a:pt x="573644" y="0"/>
                        </a:cubicBezTo>
                        <a:cubicBezTo>
                          <a:pt x="716217" y="26131"/>
                          <a:pt x="874401" y="-8387"/>
                          <a:pt x="1074057" y="0"/>
                        </a:cubicBezTo>
                        <a:cubicBezTo>
                          <a:pt x="1273713" y="8387"/>
                          <a:pt x="1445643" y="26449"/>
                          <a:pt x="1757548" y="0"/>
                        </a:cubicBezTo>
                        <a:cubicBezTo>
                          <a:pt x="2069453" y="-26449"/>
                          <a:pt x="2115053" y="-8666"/>
                          <a:pt x="2331193" y="0"/>
                        </a:cubicBezTo>
                        <a:cubicBezTo>
                          <a:pt x="2547334" y="8666"/>
                          <a:pt x="2788552" y="10395"/>
                          <a:pt x="2904837" y="0"/>
                        </a:cubicBezTo>
                        <a:cubicBezTo>
                          <a:pt x="3021122" y="-10395"/>
                          <a:pt x="3298608" y="-13046"/>
                          <a:pt x="3661559" y="0"/>
                        </a:cubicBezTo>
                        <a:cubicBezTo>
                          <a:pt x="3662293" y="10807"/>
                          <a:pt x="3661225" y="16704"/>
                          <a:pt x="3661559" y="27428"/>
                        </a:cubicBezTo>
                        <a:cubicBezTo>
                          <a:pt x="3436408" y="49878"/>
                          <a:pt x="3344479" y="2954"/>
                          <a:pt x="3051299" y="27428"/>
                        </a:cubicBezTo>
                        <a:cubicBezTo>
                          <a:pt x="2758119" y="51902"/>
                          <a:pt x="2662865" y="47006"/>
                          <a:pt x="2550886" y="27428"/>
                        </a:cubicBezTo>
                        <a:cubicBezTo>
                          <a:pt x="2438907" y="7850"/>
                          <a:pt x="2070938" y="29817"/>
                          <a:pt x="1940626" y="27428"/>
                        </a:cubicBezTo>
                        <a:cubicBezTo>
                          <a:pt x="1810314" y="25039"/>
                          <a:pt x="1471704" y="52437"/>
                          <a:pt x="1330366" y="27428"/>
                        </a:cubicBezTo>
                        <a:cubicBezTo>
                          <a:pt x="1189028" y="2419"/>
                          <a:pt x="987311" y="45397"/>
                          <a:pt x="756722" y="27428"/>
                        </a:cubicBezTo>
                        <a:cubicBezTo>
                          <a:pt x="526133" y="9459"/>
                          <a:pt x="338901" y="15592"/>
                          <a:pt x="0" y="27428"/>
                        </a:cubicBezTo>
                        <a:cubicBezTo>
                          <a:pt x="-1286" y="15147"/>
                          <a:pt x="235" y="1103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Image result for How to Measure Success">
            <a:extLst>
              <a:ext uri="{FF2B5EF4-FFF2-40B4-BE49-F238E27FC236}">
                <a16:creationId xmlns:a16="http://schemas.microsoft.com/office/drawing/2014/main" id="{9A4BA4C8-6A4E-D391-D859-1628357E1C3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5235476" y="1690552"/>
            <a:ext cx="8115504" cy="6863166"/>
          </a:xfrm>
          <a:prstGeom prst="rect">
            <a:avLst/>
          </a:prstGeom>
          <a:noFill/>
        </p:spPr>
      </p:pic>
      <p:sp>
        <p:nvSpPr>
          <p:cNvPr id="4" name="Slide Number Placeholder 3">
            <a:extLst>
              <a:ext uri="{FF2B5EF4-FFF2-40B4-BE49-F238E27FC236}">
                <a16:creationId xmlns:a16="http://schemas.microsoft.com/office/drawing/2014/main" id="{86CE47E5-A70E-5DA9-229E-2BE027BF3979}"/>
              </a:ext>
            </a:extLst>
          </p:cNvPr>
          <p:cNvSpPr>
            <a:spLocks noGrp="1"/>
          </p:cNvSpPr>
          <p:nvPr>
            <p:ph type="sldNum" sz="quarter" idx="12"/>
          </p:nvPr>
        </p:nvSpPr>
        <p:spPr>
          <a:xfrm>
            <a:off x="9685803" y="9533053"/>
            <a:ext cx="3085743" cy="547603"/>
          </a:xfrm>
        </p:spPr>
        <p:txBody>
          <a:bodyPr vert="horz" lIns="91440" tIns="45720" rIns="91440" bIns="45720" rtlCol="0" anchor="ctr">
            <a:normAutofit/>
          </a:bodyPr>
          <a:lstStyle/>
          <a:p>
            <a:pPr defTabSz="914400">
              <a:spcAft>
                <a:spcPts val="600"/>
              </a:spcAft>
            </a:pPr>
            <a:fld id="{7E65300D-5599-4468-BF5D-B13C6AAEC98A}" type="slidenum">
              <a:rPr kumimoji="1" lang="en-US" altLang="ja-JP" sz="1200" smtClean="0"/>
              <a:pPr defTabSz="914400">
                <a:spcAft>
                  <a:spcPts val="600"/>
                </a:spcAft>
              </a:pPr>
              <a:t>51</a:t>
            </a:fld>
            <a:endParaRPr kumimoji="1" lang="en-US" altLang="ja-JP" sz="1200"/>
          </a:p>
        </p:txBody>
      </p:sp>
    </p:spTree>
    <p:extLst>
      <p:ext uri="{BB962C8B-B14F-4D97-AF65-F5344CB8AC3E}">
        <p14:creationId xmlns:p14="http://schemas.microsoft.com/office/powerpoint/2010/main" val="6612741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4412" cy="1028541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90" y="2886890"/>
            <a:ext cx="10285411" cy="4542043"/>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4819" y="6138188"/>
            <a:ext cx="3752389" cy="4542045"/>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64388" y="1454352"/>
            <a:ext cx="4387392" cy="626747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Rectangle 3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702" y="2871682"/>
            <a:ext cx="10285417" cy="4542039"/>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421A4D-4966-C94A-373C-7CA9FD615C0B}"/>
              </a:ext>
            </a:extLst>
          </p:cNvPr>
          <p:cNvSpPr>
            <a:spLocks noGrp="1"/>
          </p:cNvSpPr>
          <p:nvPr>
            <p:ph type="title"/>
          </p:nvPr>
        </p:nvSpPr>
        <p:spPr>
          <a:xfrm>
            <a:off x="505096" y="2525244"/>
            <a:ext cx="3770988" cy="3593984"/>
          </a:xfrm>
        </p:spPr>
        <p:txBody>
          <a:bodyPr anchor="b">
            <a:normAutofit/>
          </a:bodyPr>
          <a:lstStyle/>
          <a:p>
            <a:r>
              <a:rPr lang="en-US" sz="5400">
                <a:solidFill>
                  <a:srgbClr val="FFFFFF"/>
                </a:solidFill>
                <a:latin typeface="Franklin Gothic Medium"/>
                <a:ea typeface="Roboto Medium"/>
              </a:rPr>
              <a:t>How to Energize your LEPC/TEPC</a:t>
            </a:r>
          </a:p>
        </p:txBody>
      </p:sp>
      <p:graphicFrame>
        <p:nvGraphicFramePr>
          <p:cNvPr id="22" name="Content Placeholder 2">
            <a:extLst>
              <a:ext uri="{FF2B5EF4-FFF2-40B4-BE49-F238E27FC236}">
                <a16:creationId xmlns:a16="http://schemas.microsoft.com/office/drawing/2014/main" id="{1BA8CA19-C244-B644-DAE7-2D17556E63B2}"/>
              </a:ext>
            </a:extLst>
          </p:cNvPr>
          <p:cNvGraphicFramePr>
            <a:graphicFrameLocks noGrp="1"/>
          </p:cNvGraphicFramePr>
          <p:nvPr>
            <p:ph idx="1"/>
            <p:extLst>
              <p:ext uri="{D42A27DB-BD31-4B8C-83A1-F6EECF244321}">
                <p14:modId xmlns:p14="http://schemas.microsoft.com/office/powerpoint/2010/main" val="3636507669"/>
              </p:ext>
            </p:extLst>
          </p:nvPr>
        </p:nvGraphicFramePr>
        <p:xfrm>
          <a:off x="5517544" y="1125486"/>
          <a:ext cx="7499319" cy="8179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2EFED614-A1AC-F7A0-0C1B-BBC87DD6EC30}"/>
              </a:ext>
            </a:extLst>
          </p:cNvPr>
          <p:cNvSpPr>
            <a:spLocks noGrp="1"/>
          </p:cNvSpPr>
          <p:nvPr>
            <p:ph type="sldNum" sz="quarter" idx="12"/>
          </p:nvPr>
        </p:nvSpPr>
        <p:spPr/>
        <p:txBody>
          <a:bodyPr/>
          <a:lstStyle/>
          <a:p>
            <a:fld id="{7E65300D-5599-4468-BF5D-B13C6AAEC98A}" type="slidenum">
              <a:rPr kumimoji="1" lang="ja-JP" altLang="en-US" smtClean="0"/>
              <a:pPr/>
              <a:t>52</a:t>
            </a:fld>
            <a:endParaRPr kumimoji="1" lang="ja-JP" altLang="en-US"/>
          </a:p>
        </p:txBody>
      </p:sp>
    </p:spTree>
    <p:extLst>
      <p:ext uri="{BB962C8B-B14F-4D97-AF65-F5344CB8AC3E}">
        <p14:creationId xmlns:p14="http://schemas.microsoft.com/office/powerpoint/2010/main" val="3765256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180BE-D92D-A965-FB99-51905FD9EEAD}"/>
              </a:ext>
            </a:extLst>
          </p:cNvPr>
          <p:cNvSpPr>
            <a:spLocks noGrp="1"/>
          </p:cNvSpPr>
          <p:nvPr>
            <p:ph type="title"/>
          </p:nvPr>
        </p:nvSpPr>
        <p:spPr>
          <a:xfrm>
            <a:off x="942866" y="547605"/>
            <a:ext cx="11828681" cy="1191106"/>
          </a:xfrm>
        </p:spPr>
        <p:txBody>
          <a:bodyPr>
            <a:normAutofit/>
          </a:bodyPr>
          <a:lstStyle/>
          <a:p>
            <a:r>
              <a:rPr lang="en-US" sz="6000" b="1" kern="100">
                <a:effectLst/>
                <a:latin typeface="Franklin Gothic Book"/>
                <a:ea typeface="Calibri" panose="020F0502020204030204" pitchFamily="34" charset="0"/>
                <a:cs typeface="Times New Roman"/>
              </a:rPr>
              <a:t>LEPC Resources</a:t>
            </a:r>
            <a:endParaRPr lang="en-US" sz="6000" b="1" kern="100">
              <a:latin typeface="Franklin Gothic Book"/>
              <a:cs typeface="Times New Roman"/>
            </a:endParaRPr>
          </a:p>
        </p:txBody>
      </p:sp>
      <p:sp>
        <p:nvSpPr>
          <p:cNvPr id="4" name="Slide Number Placeholder 3">
            <a:extLst>
              <a:ext uri="{FF2B5EF4-FFF2-40B4-BE49-F238E27FC236}">
                <a16:creationId xmlns:a16="http://schemas.microsoft.com/office/drawing/2014/main" id="{148C7D3F-263A-359F-EDE5-75FE0C3F694E}"/>
              </a:ext>
            </a:extLst>
          </p:cNvPr>
          <p:cNvSpPr>
            <a:spLocks noGrp="1"/>
          </p:cNvSpPr>
          <p:nvPr>
            <p:ph type="sldNum" sz="quarter" idx="12"/>
          </p:nvPr>
        </p:nvSpPr>
        <p:spPr/>
        <p:txBody>
          <a:bodyPr/>
          <a:lstStyle/>
          <a:p>
            <a:fld id="{7E65300D-5599-4468-BF5D-B13C6AAEC98A}" type="slidenum">
              <a:rPr kumimoji="1" lang="ja-JP" altLang="en-US" smtClean="0"/>
              <a:pPr/>
              <a:t>53</a:t>
            </a:fld>
            <a:endParaRPr kumimoji="1" lang="ja-JP" altLang="en-US"/>
          </a:p>
        </p:txBody>
      </p:sp>
      <p:sp>
        <p:nvSpPr>
          <p:cNvPr id="6" name="TextBox 5">
            <a:extLst>
              <a:ext uri="{FF2B5EF4-FFF2-40B4-BE49-F238E27FC236}">
                <a16:creationId xmlns:a16="http://schemas.microsoft.com/office/drawing/2014/main" id="{198F863A-E02F-8852-828A-782E59129259}"/>
              </a:ext>
            </a:extLst>
          </p:cNvPr>
          <p:cNvSpPr txBox="1"/>
          <p:nvPr/>
        </p:nvSpPr>
        <p:spPr>
          <a:xfrm>
            <a:off x="942866" y="1874524"/>
            <a:ext cx="12111135" cy="5140318"/>
          </a:xfrm>
          <a:prstGeom prst="rect">
            <a:avLst/>
          </a:prstGeom>
          <a:noFill/>
        </p:spPr>
        <p:txBody>
          <a:bodyPr wrap="square" lIns="91440" tIns="45720" rIns="91440" bIns="45720" anchor="t">
            <a:spAutoFit/>
          </a:bodyPr>
          <a:lstStyle/>
          <a:p>
            <a:pPr marL="0" marR="0">
              <a:lnSpc>
                <a:spcPct val="107000"/>
              </a:lnSpc>
              <a:spcBef>
                <a:spcPts val="0"/>
              </a:spcBef>
              <a:spcAft>
                <a:spcPts val="800"/>
              </a:spcAft>
            </a:pPr>
            <a:r>
              <a:rPr lang="en-US" sz="2800" kern="100">
                <a:effectLst/>
                <a:latin typeface="Calibri"/>
                <a:ea typeface="Calibri" panose="020F0502020204030204" pitchFamily="34" charset="0"/>
                <a:cs typeface="Times New Roman"/>
              </a:rPr>
              <a:t>EPA LEPC Handbook</a:t>
            </a:r>
          </a:p>
          <a:p>
            <a:pPr marL="0" marR="0">
              <a:lnSpc>
                <a:spcPct val="107000"/>
              </a:lnSpc>
              <a:spcBef>
                <a:spcPts val="0"/>
              </a:spcBef>
              <a:spcAft>
                <a:spcPts val="800"/>
              </a:spcAft>
            </a:pPr>
            <a:r>
              <a:rPr lang="en-US" sz="2800" u="sng" kern="100">
                <a:solidFill>
                  <a:srgbClr val="0000FF"/>
                </a:solidFill>
                <a:effectLst/>
                <a:latin typeface="Calibri"/>
                <a:ea typeface="Calibri" panose="020F0502020204030204" pitchFamily="34" charset="0"/>
                <a:cs typeface="Times New Roman"/>
                <a:hlinkClick r:id="rId3"/>
              </a:rPr>
              <a:t>National LEPC-TEPC Handbook | US EPA</a:t>
            </a:r>
            <a:endParaRPr lang="en-US" sz="2800" kern="100">
              <a:effectLst/>
              <a:latin typeface="Calibri"/>
              <a:ea typeface="Calibri" panose="020F0502020204030204" pitchFamily="34" charset="0"/>
              <a:cs typeface="Times New Roman"/>
            </a:endParaRPr>
          </a:p>
          <a:p>
            <a:pPr marL="0" marR="0">
              <a:lnSpc>
                <a:spcPct val="107000"/>
              </a:lnSpc>
              <a:spcBef>
                <a:spcPts val="0"/>
              </a:spcBef>
              <a:spcAft>
                <a:spcPts val="800"/>
              </a:spcAft>
            </a:pPr>
            <a:r>
              <a:rPr lang="en-US" sz="2800" kern="100">
                <a:effectLst/>
                <a:latin typeface="Calibri"/>
                <a:ea typeface="Calibri" panose="020F0502020204030204" pitchFamily="34" charset="0"/>
                <a:cs typeface="Times New Roman"/>
              </a:rPr>
              <a:t>EPA Emergency Planning and Community Right-to-Know Act page</a:t>
            </a:r>
          </a:p>
          <a:p>
            <a:pPr marL="0" marR="0">
              <a:lnSpc>
                <a:spcPct val="107000"/>
              </a:lnSpc>
              <a:spcBef>
                <a:spcPts val="0"/>
              </a:spcBef>
              <a:spcAft>
                <a:spcPts val="800"/>
              </a:spcAft>
            </a:pPr>
            <a:r>
              <a:rPr lang="en-US" sz="2800" u="sng" kern="100">
                <a:solidFill>
                  <a:srgbClr val="0000FF"/>
                </a:solidFill>
                <a:effectLst/>
                <a:latin typeface="Calibri"/>
                <a:ea typeface="Calibri" panose="020F0502020204030204" pitchFamily="34" charset="0"/>
                <a:cs typeface="Times New Roman"/>
                <a:hlinkClick r:id="rId4"/>
              </a:rPr>
              <a:t>Emergency Planning and Community Right-to-Know Act (EPCRA) | US EPA</a:t>
            </a:r>
            <a:endParaRPr lang="en-US" sz="2800" kern="100">
              <a:effectLst/>
              <a:latin typeface="Calibri"/>
              <a:ea typeface="Calibri" panose="020F0502020204030204" pitchFamily="34" charset="0"/>
              <a:cs typeface="Times New Roman"/>
            </a:endParaRPr>
          </a:p>
          <a:p>
            <a:pPr marL="0" marR="0">
              <a:lnSpc>
                <a:spcPct val="107000"/>
              </a:lnSpc>
              <a:spcBef>
                <a:spcPts val="0"/>
              </a:spcBef>
              <a:spcAft>
                <a:spcPts val="800"/>
              </a:spcAft>
            </a:pPr>
            <a:r>
              <a:rPr lang="en-US" sz="2800" kern="100">
                <a:effectLst/>
                <a:latin typeface="Calibri"/>
                <a:ea typeface="Calibri" panose="020F0502020204030204" pitchFamily="34" charset="0"/>
                <a:cs typeface="Times New Roman"/>
              </a:rPr>
              <a:t>SERC Websites</a:t>
            </a:r>
          </a:p>
          <a:p>
            <a:pPr marL="342900" marR="0" lvl="0" indent="-342900">
              <a:lnSpc>
                <a:spcPct val="107000"/>
              </a:lnSpc>
              <a:spcBef>
                <a:spcPts val="0"/>
              </a:spcBef>
              <a:spcAft>
                <a:spcPts val="0"/>
              </a:spcAft>
              <a:buFont typeface="Symbol" panose="05050102010706020507" pitchFamily="18" charset="2"/>
              <a:buChar char=""/>
            </a:pPr>
            <a:r>
              <a:rPr lang="en-US" sz="2800" kern="100">
                <a:effectLst/>
                <a:latin typeface="Calibri"/>
                <a:ea typeface="Calibri" panose="020F0502020204030204" pitchFamily="34" charset="0"/>
                <a:cs typeface="Times New Roman"/>
              </a:rPr>
              <a:t>EMD: </a:t>
            </a:r>
            <a:r>
              <a:rPr lang="en-US" sz="2800" u="sng" kern="100">
                <a:solidFill>
                  <a:srgbClr val="0000FF"/>
                </a:solidFill>
                <a:effectLst/>
                <a:latin typeface="Calibri"/>
                <a:ea typeface="Calibri" panose="020F0502020204030204" pitchFamily="34" charset="0"/>
                <a:cs typeface="Times New Roman"/>
                <a:hlinkClick r:id="rId5"/>
              </a:rPr>
              <a:t>State Emergency Response Commission (SERC) | Washington State Military Department, Citizens Serving Citizens with Pride &amp; Tradition</a:t>
            </a:r>
            <a:endParaRPr lang="en-US" sz="2800" kern="100">
              <a:effectLst/>
              <a:latin typeface="Calibri"/>
              <a:ea typeface="Calibri" panose="020F0502020204030204" pitchFamily="34" charset="0"/>
              <a:cs typeface="Times New Roman"/>
            </a:endParaRPr>
          </a:p>
          <a:p>
            <a:pPr marL="342900" marR="0" lvl="0" indent="-342900">
              <a:lnSpc>
                <a:spcPct val="107000"/>
              </a:lnSpc>
              <a:spcBef>
                <a:spcPts val="0"/>
              </a:spcBef>
              <a:spcAft>
                <a:spcPts val="800"/>
              </a:spcAft>
              <a:buFont typeface="Symbol" panose="05050102010706020507" pitchFamily="18" charset="2"/>
              <a:buChar char=""/>
            </a:pPr>
            <a:r>
              <a:rPr lang="en-US" sz="2800" kern="100">
                <a:effectLst/>
                <a:latin typeface="Calibri"/>
                <a:ea typeface="Calibri" panose="020F0502020204030204" pitchFamily="34" charset="0"/>
                <a:cs typeface="Times New Roman"/>
              </a:rPr>
              <a:t>ECY: </a:t>
            </a:r>
            <a:r>
              <a:rPr lang="en-US" sz="2800" u="sng" kern="100">
                <a:solidFill>
                  <a:srgbClr val="0000FF"/>
                </a:solidFill>
                <a:effectLst/>
                <a:latin typeface="Calibri"/>
                <a:ea typeface="Calibri" panose="020F0502020204030204" pitchFamily="34" charset="0"/>
                <a:cs typeface="Times New Roman"/>
                <a:hlinkClick r:id="rId6"/>
              </a:rPr>
              <a:t>State Emergency Response Commission - Washington State Department of Ecology</a:t>
            </a:r>
            <a:endParaRPr lang="en-US" sz="2800" kern="100">
              <a:effectLst/>
              <a:latin typeface="Calibri"/>
              <a:ea typeface="Calibri" panose="020F0502020204030204" pitchFamily="34" charset="0"/>
              <a:cs typeface="Times New Roman"/>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Image result for LEPC">
            <a:extLst>
              <a:ext uri="{FF2B5EF4-FFF2-40B4-BE49-F238E27FC236}">
                <a16:creationId xmlns:a16="http://schemas.microsoft.com/office/drawing/2014/main" id="{C5AFBC72-F3BF-3111-AAA8-E87A168081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6594" y="6674820"/>
            <a:ext cx="10117709" cy="3659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8809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41BA2-FDA9-4505-BB24-013DEC3BAF51}"/>
              </a:ext>
            </a:extLst>
          </p:cNvPr>
          <p:cNvSpPr>
            <a:spLocks noGrp="1"/>
          </p:cNvSpPr>
          <p:nvPr>
            <p:ph type="ctrTitle"/>
          </p:nvPr>
        </p:nvSpPr>
        <p:spPr>
          <a:xfrm>
            <a:off x="1900970" y="3840389"/>
            <a:ext cx="4876837" cy="2235945"/>
          </a:xfrm>
        </p:spPr>
        <p:txBody>
          <a:bodyPr>
            <a:normAutofit/>
          </a:bodyPr>
          <a:lstStyle/>
          <a:p>
            <a:pPr algn="ctr"/>
            <a:r>
              <a:rPr lang="en-US">
                <a:solidFill>
                  <a:schemeClr val="tx1"/>
                </a:solidFill>
              </a:rPr>
              <a:t> </a:t>
            </a:r>
          </a:p>
        </p:txBody>
      </p:sp>
      <p:sp>
        <p:nvSpPr>
          <p:cNvPr id="3" name="Subtitle 2">
            <a:extLst>
              <a:ext uri="{FF2B5EF4-FFF2-40B4-BE49-F238E27FC236}">
                <a16:creationId xmlns:a16="http://schemas.microsoft.com/office/drawing/2014/main" id="{DABA3977-3CD3-4937-98C1-EDB02A9E39CF}"/>
              </a:ext>
            </a:extLst>
          </p:cNvPr>
          <p:cNvSpPr>
            <a:spLocks noGrp="1"/>
          </p:cNvSpPr>
          <p:nvPr>
            <p:ph type="subTitle" idx="1"/>
          </p:nvPr>
        </p:nvSpPr>
        <p:spPr>
          <a:xfrm>
            <a:off x="1998689" y="743712"/>
            <a:ext cx="3867540" cy="9071108"/>
          </a:xfrm>
        </p:spPr>
        <p:txBody>
          <a:bodyPr vert="horz" lIns="91440" tIns="45720" rIns="91440" bIns="45720" rtlCol="0" anchor="t">
            <a:normAutofit/>
          </a:bodyPr>
          <a:lstStyle/>
          <a:p>
            <a:pPr>
              <a:spcBef>
                <a:spcPts val="0"/>
              </a:spcBef>
            </a:pPr>
            <a:r>
              <a:rPr lang="en-US" sz="2000" b="1" dirty="0">
                <a:solidFill>
                  <a:srgbClr val="002060"/>
                </a:solidFill>
                <a:latin typeface="+mn-lt"/>
                <a:ea typeface="Times New Roman" panose="02020603050405020304" pitchFamily="18" charset="0"/>
                <a:cs typeface="Times New Roman"/>
              </a:rPr>
              <a:t>If you have questions, please reach out to SERC support staff:</a:t>
            </a:r>
          </a:p>
          <a:p>
            <a:pPr>
              <a:spcBef>
                <a:spcPts val="0"/>
              </a:spcBef>
            </a:pPr>
            <a:endParaRPr lang="en-US" sz="1600" dirty="0">
              <a:solidFill>
                <a:srgbClr val="002060"/>
              </a:solidFill>
              <a:latin typeface="+mn-lt"/>
              <a:ea typeface="Times New Roman" panose="02020603050405020304" pitchFamily="18" charset="0"/>
              <a:cs typeface="Times New Roman" panose="02020603050405020304" pitchFamily="18" charset="0"/>
            </a:endParaRPr>
          </a:p>
          <a:p>
            <a:pPr>
              <a:spcBef>
                <a:spcPts val="0"/>
              </a:spcBef>
            </a:pPr>
            <a:r>
              <a:rPr lang="en-US" sz="1600" b="1" dirty="0">
                <a:solidFill>
                  <a:srgbClr val="1F497D"/>
                </a:solidFill>
                <a:latin typeface="+mn-lt"/>
                <a:ea typeface="Calibri" panose="020F0502020204030204" pitchFamily="34" charset="0"/>
              </a:rPr>
              <a:t>Scott Lancaster</a:t>
            </a:r>
            <a:endParaRPr lang="en-US" sz="1600" b="1" dirty="0">
              <a:latin typeface="+mn-lt"/>
              <a:ea typeface="Calibri" panose="020F0502020204030204" pitchFamily="34" charset="0"/>
              <a:cs typeface="Calibri"/>
            </a:endParaRPr>
          </a:p>
          <a:p>
            <a:pPr>
              <a:spcBef>
                <a:spcPts val="0"/>
              </a:spcBef>
            </a:pPr>
            <a:r>
              <a:rPr lang="en-US" sz="1600" dirty="0">
                <a:solidFill>
                  <a:srgbClr val="1F497D"/>
                </a:solidFill>
                <a:latin typeface="+mn-lt"/>
                <a:ea typeface="Calibri" panose="020F0502020204030204" pitchFamily="34" charset="0"/>
              </a:rPr>
              <a:t>Deputy State Fire Marshal </a:t>
            </a:r>
            <a:endParaRPr lang="en-US" sz="1600" dirty="0">
              <a:solidFill>
                <a:srgbClr val="000000"/>
              </a:solidFill>
              <a:latin typeface="+mn-lt"/>
              <a:ea typeface="Calibri" panose="020F0502020204030204" pitchFamily="34" charset="0"/>
            </a:endParaRPr>
          </a:p>
          <a:p>
            <a:pPr>
              <a:spcBef>
                <a:spcPts val="0"/>
              </a:spcBef>
            </a:pPr>
            <a:r>
              <a:rPr lang="en-US" sz="1600" dirty="0">
                <a:solidFill>
                  <a:srgbClr val="1F497D"/>
                </a:solidFill>
                <a:latin typeface="+mn-lt"/>
                <a:ea typeface="Calibri" panose="020F0502020204030204" pitchFamily="34" charset="0"/>
              </a:rPr>
              <a:t>Washington State Patrol/State Fire Marshal’s Office</a:t>
            </a:r>
            <a:endParaRPr lang="en-US" sz="1600" dirty="0">
              <a:latin typeface="+mn-lt"/>
              <a:ea typeface="Calibri" panose="020F0502020204030204" pitchFamily="34" charset="0"/>
            </a:endParaRPr>
          </a:p>
          <a:p>
            <a:pPr>
              <a:spcBef>
                <a:spcPts val="0"/>
              </a:spcBef>
            </a:pPr>
            <a:r>
              <a:rPr lang="en-US" sz="1600" u="sng" dirty="0">
                <a:solidFill>
                  <a:srgbClr val="1F497D"/>
                </a:solidFill>
                <a:latin typeface="+mn-lt"/>
                <a:ea typeface="Calibri" panose="020F0502020204030204" pitchFamily="34" charset="0"/>
                <a:hlinkClick r:id="rId3"/>
              </a:rPr>
              <a:t>scott.lancaster@wsp.wa.gov</a:t>
            </a:r>
            <a:endParaRPr lang="en-US" sz="1600" dirty="0">
              <a:solidFill>
                <a:srgbClr val="002060"/>
              </a:solidFill>
              <a:latin typeface="+mn-lt"/>
              <a:ea typeface="Times New Roman" panose="02020603050405020304" pitchFamily="18" charset="0"/>
              <a:cs typeface="Times New Roman" panose="02020603050405020304" pitchFamily="18" charset="0"/>
            </a:endParaRPr>
          </a:p>
          <a:p>
            <a:pPr>
              <a:spcBef>
                <a:spcPts val="0"/>
              </a:spcBef>
            </a:pPr>
            <a:endParaRPr lang="en-US" sz="1600" dirty="0">
              <a:solidFill>
                <a:srgbClr val="002060"/>
              </a:solidFill>
              <a:latin typeface="+mn-lt"/>
              <a:cs typeface="Times New Roman" panose="02020603050405020304" pitchFamily="18" charset="0"/>
            </a:endParaRPr>
          </a:p>
          <a:p>
            <a:pPr>
              <a:spcBef>
                <a:spcPts val="0"/>
              </a:spcBef>
            </a:pPr>
            <a:r>
              <a:rPr lang="en-US" sz="1600" b="1" dirty="0">
                <a:solidFill>
                  <a:srgbClr val="002060"/>
                </a:solidFill>
                <a:latin typeface="+mn-lt"/>
                <a:ea typeface="Calibri" panose="020F0502020204030204" pitchFamily="34" charset="0"/>
              </a:rPr>
              <a:t>Diane Fowler </a:t>
            </a:r>
            <a:endParaRPr lang="en-US" sz="1600" b="1" dirty="0">
              <a:solidFill>
                <a:srgbClr val="002060"/>
              </a:solidFill>
              <a:latin typeface="+mn-lt"/>
              <a:ea typeface="Calibri" panose="020F0502020204030204" pitchFamily="34" charset="0"/>
              <a:cs typeface="Calibri"/>
            </a:endParaRPr>
          </a:p>
          <a:p>
            <a:pPr>
              <a:spcBef>
                <a:spcPts val="0"/>
              </a:spcBef>
            </a:pPr>
            <a:r>
              <a:rPr lang="en-US" sz="1600" dirty="0">
                <a:solidFill>
                  <a:srgbClr val="002060"/>
                </a:solidFill>
                <a:latin typeface="+mn-lt"/>
                <a:ea typeface="Calibri" panose="020F0502020204030204" pitchFamily="34" charset="0"/>
              </a:rPr>
              <a:t>Emergency Planning &amp; Community </a:t>
            </a:r>
            <a:r>
              <a:rPr lang="en-US" sz="1600">
                <a:solidFill>
                  <a:srgbClr val="002060"/>
                </a:solidFill>
                <a:latin typeface="+mn-lt"/>
                <a:ea typeface="Calibri" panose="020F0502020204030204" pitchFamily="34" charset="0"/>
              </a:rPr>
              <a:t>Right-to-Know Reporting </a:t>
            </a:r>
            <a:endParaRPr lang="en-US" sz="1600" dirty="0">
              <a:solidFill>
                <a:srgbClr val="002060"/>
              </a:solidFill>
              <a:latin typeface="+mn-lt"/>
              <a:ea typeface="Calibri" panose="020F0502020204030204" pitchFamily="34" charset="0"/>
              <a:cs typeface="Calibri"/>
            </a:endParaRPr>
          </a:p>
          <a:p>
            <a:pPr>
              <a:spcBef>
                <a:spcPts val="0"/>
              </a:spcBef>
            </a:pPr>
            <a:r>
              <a:rPr lang="en-US" sz="1600" dirty="0">
                <a:solidFill>
                  <a:srgbClr val="002060"/>
                </a:solidFill>
                <a:latin typeface="+mn-lt"/>
                <a:ea typeface="Calibri" panose="020F0502020204030204" pitchFamily="34" charset="0"/>
              </a:rPr>
              <a:t>WA State Department of Ecology</a:t>
            </a:r>
            <a:endParaRPr lang="en-US" sz="1600" dirty="0">
              <a:solidFill>
                <a:srgbClr val="002060"/>
              </a:solidFill>
              <a:latin typeface="+mn-lt"/>
              <a:ea typeface="Calibri" panose="020F0502020204030204" pitchFamily="34" charset="0"/>
              <a:cs typeface="Calibri"/>
            </a:endParaRPr>
          </a:p>
          <a:p>
            <a:pPr>
              <a:spcBef>
                <a:spcPts val="0"/>
              </a:spcBef>
            </a:pPr>
            <a:r>
              <a:rPr lang="en-US" sz="1600" dirty="0">
                <a:latin typeface="+mn-lt"/>
                <a:ea typeface="Roboto"/>
                <a:hlinkClick r:id="rId4"/>
              </a:rPr>
              <a:t>EPCRA@ecy.wa.gov</a:t>
            </a:r>
            <a:endParaRPr lang="en-US" sz="1600" dirty="0">
              <a:latin typeface="+mn-lt"/>
              <a:ea typeface="Roboto"/>
            </a:endParaRPr>
          </a:p>
          <a:p>
            <a:pPr>
              <a:spcBef>
                <a:spcPts val="0"/>
              </a:spcBef>
            </a:pPr>
            <a:endParaRPr lang="en-US" sz="1600" dirty="0">
              <a:latin typeface="+mn-lt"/>
            </a:endParaRPr>
          </a:p>
          <a:p>
            <a:pPr>
              <a:spcBef>
                <a:spcPts val="0"/>
              </a:spcBef>
            </a:pPr>
            <a:r>
              <a:rPr lang="en-US" sz="1600" b="1" dirty="0">
                <a:solidFill>
                  <a:srgbClr val="002060"/>
                </a:solidFill>
                <a:latin typeface="+mn-lt"/>
                <a:ea typeface="Times New Roman" panose="02020603050405020304" pitchFamily="18" charset="0"/>
                <a:cs typeface="Times New Roman"/>
              </a:rPr>
              <a:t>Susan Forsythe </a:t>
            </a:r>
            <a:endParaRPr lang="en-US" sz="1600" b="1" dirty="0">
              <a:latin typeface="+mn-lt"/>
              <a:ea typeface="Times New Roman" panose="02020603050405020304" pitchFamily="18" charset="0"/>
              <a:cs typeface="Times New Roman" panose="02020603050405020304" pitchFamily="18" charset="0"/>
            </a:endParaRPr>
          </a:p>
          <a:p>
            <a:pPr>
              <a:spcBef>
                <a:spcPts val="0"/>
              </a:spcBef>
            </a:pPr>
            <a:r>
              <a:rPr lang="en-US" sz="1600" dirty="0">
                <a:solidFill>
                  <a:srgbClr val="002060"/>
                </a:solidFill>
                <a:latin typeface="+mn-lt"/>
                <a:ea typeface="Times New Roman" panose="02020603050405020304" pitchFamily="18" charset="0"/>
                <a:cs typeface="Times New Roman"/>
              </a:rPr>
              <a:t>Washington State SERC Coordinator </a:t>
            </a:r>
            <a:endParaRPr lang="en-US" sz="1600" dirty="0">
              <a:latin typeface="+mn-lt"/>
              <a:ea typeface="Times New Roman" panose="02020603050405020304" pitchFamily="18" charset="0"/>
              <a:cs typeface="Times New Roman" panose="02020603050405020304" pitchFamily="18" charset="0"/>
            </a:endParaRPr>
          </a:p>
          <a:p>
            <a:pPr>
              <a:spcBef>
                <a:spcPts val="0"/>
              </a:spcBef>
            </a:pPr>
            <a:r>
              <a:rPr lang="en-US" sz="1600" dirty="0">
                <a:solidFill>
                  <a:srgbClr val="002060"/>
                </a:solidFill>
                <a:latin typeface="+mn-lt"/>
                <a:ea typeface="Times New Roman" panose="02020603050405020304" pitchFamily="18" charset="0"/>
                <a:cs typeface="Times New Roman"/>
              </a:rPr>
              <a:t>Emergency Management Division</a:t>
            </a:r>
            <a:endParaRPr lang="en-US" sz="1600" dirty="0">
              <a:latin typeface="+mn-lt"/>
              <a:ea typeface="Times New Roman" panose="02020603050405020304" pitchFamily="18" charset="0"/>
              <a:cs typeface="Times New Roman"/>
            </a:endParaRPr>
          </a:p>
          <a:p>
            <a:pPr>
              <a:spcBef>
                <a:spcPts val="0"/>
              </a:spcBef>
            </a:pPr>
            <a:r>
              <a:rPr lang="en-US" sz="1600" dirty="0">
                <a:solidFill>
                  <a:srgbClr val="002060"/>
                </a:solidFill>
                <a:latin typeface="+mn-lt"/>
                <a:ea typeface="Times New Roman" panose="02020603050405020304" pitchFamily="18" charset="0"/>
                <a:cs typeface="Times New Roman"/>
              </a:rPr>
              <a:t>Washington Military Department</a:t>
            </a:r>
            <a:endParaRPr lang="en-US" sz="1600" dirty="0">
              <a:latin typeface="+mn-lt"/>
              <a:ea typeface="Times New Roman" panose="02020603050405020304" pitchFamily="18" charset="0"/>
              <a:cs typeface="Times New Roman"/>
            </a:endParaRPr>
          </a:p>
          <a:p>
            <a:pPr>
              <a:spcBef>
                <a:spcPts val="0"/>
              </a:spcBef>
            </a:pPr>
            <a:r>
              <a:rPr lang="en-US" sz="1600" u="sng" dirty="0">
                <a:solidFill>
                  <a:srgbClr val="002060"/>
                </a:solidFill>
                <a:latin typeface="+mn-lt"/>
                <a:ea typeface="Times New Roman" panose="02020603050405020304" pitchFamily="18" charset="0"/>
                <a:cs typeface="Times New Roman"/>
                <a:hlinkClick r:id="rId5"/>
              </a:rPr>
              <a:t>susan.forsythe@mil.wa.gov</a:t>
            </a:r>
            <a:r>
              <a:rPr lang="en-US" sz="1600" dirty="0">
                <a:solidFill>
                  <a:srgbClr val="002060"/>
                </a:solidFill>
                <a:latin typeface="+mn-lt"/>
                <a:ea typeface="Times New Roman" panose="02020603050405020304" pitchFamily="18" charset="0"/>
                <a:cs typeface="Times New Roman"/>
              </a:rPr>
              <a:t> </a:t>
            </a:r>
            <a:endParaRPr lang="en-US" sz="1600" dirty="0">
              <a:solidFill>
                <a:srgbClr val="002060"/>
              </a:solidFill>
              <a:latin typeface="+mn-lt"/>
              <a:ea typeface="Times New Roman" panose="02020603050405020304" pitchFamily="18" charset="0"/>
              <a:cs typeface="Times New Roman" panose="02020603050405020304" pitchFamily="18" charset="0"/>
            </a:endParaRPr>
          </a:p>
          <a:p>
            <a:pPr>
              <a:spcBef>
                <a:spcPts val="0"/>
              </a:spcBef>
            </a:pPr>
            <a:endParaRPr lang="en-US" sz="1600" dirty="0">
              <a:solidFill>
                <a:srgbClr val="002060"/>
              </a:solidFill>
              <a:latin typeface="+mn-lt"/>
              <a:ea typeface="Times New Roman" panose="02020603050405020304" pitchFamily="18" charset="0"/>
              <a:cs typeface="Times New Roman" panose="02020603050405020304" pitchFamily="18" charset="0"/>
            </a:endParaRPr>
          </a:p>
          <a:p>
            <a:pPr>
              <a:spcBef>
                <a:spcPts val="0"/>
              </a:spcBef>
            </a:pPr>
            <a:endParaRPr lang="en-US" sz="1600" dirty="0">
              <a:latin typeface="+mn-lt"/>
            </a:endParaRPr>
          </a:p>
          <a:p>
            <a:pPr>
              <a:lnSpc>
                <a:spcPct val="107000"/>
              </a:lnSpc>
              <a:spcBef>
                <a:spcPts val="0"/>
              </a:spcBef>
            </a:pPr>
            <a:r>
              <a:rPr lang="en-US" sz="1600" kern="100" dirty="0">
                <a:effectLst/>
                <a:latin typeface="+mn-lt"/>
                <a:ea typeface="Calibri" panose="020F0502020204030204" pitchFamily="34" charset="0"/>
                <a:cs typeface="Times New Roman"/>
              </a:rPr>
              <a:t>Eastside EMD Field Rep: </a:t>
            </a:r>
            <a:r>
              <a:rPr lang="en-US" sz="1600" b="1" kern="100" dirty="0">
                <a:latin typeface="+mn-lt"/>
                <a:ea typeface="Calibri" panose="020F0502020204030204" pitchFamily="34" charset="0"/>
                <a:cs typeface="Times New Roman"/>
              </a:rPr>
              <a:t>Pete Hartmann</a:t>
            </a:r>
            <a:endParaRPr lang="en-US" sz="1600" kern="100" dirty="0">
              <a:effectLst/>
              <a:latin typeface="+mn-lt"/>
              <a:ea typeface="Calibri" panose="020F0502020204030204" pitchFamily="34" charset="0"/>
              <a:cs typeface="Times New Roman"/>
            </a:endParaRPr>
          </a:p>
          <a:p>
            <a:pPr marL="0" marR="0">
              <a:lnSpc>
                <a:spcPct val="107000"/>
              </a:lnSpc>
              <a:spcBef>
                <a:spcPts val="0"/>
              </a:spcBef>
              <a:spcAft>
                <a:spcPts val="0"/>
              </a:spcAft>
            </a:pPr>
            <a:r>
              <a:rPr lang="en-US" sz="1600" kern="100" dirty="0">
                <a:effectLst/>
                <a:latin typeface="+mn-lt"/>
                <a:ea typeface="Calibri" panose="020F0502020204030204" pitchFamily="34" charset="0"/>
                <a:cs typeface="Times New Roman"/>
              </a:rPr>
              <a:t>Phone: (509) 435-6288</a:t>
            </a:r>
          </a:p>
          <a:p>
            <a:pPr marL="0" marR="0">
              <a:lnSpc>
                <a:spcPct val="107000"/>
              </a:lnSpc>
              <a:spcBef>
                <a:spcPts val="0"/>
              </a:spcBef>
              <a:spcAft>
                <a:spcPts val="0"/>
              </a:spcAft>
            </a:pPr>
            <a:r>
              <a:rPr lang="en-US" sz="1600" u="sng" kern="100" dirty="0">
                <a:solidFill>
                  <a:srgbClr val="0563C1"/>
                </a:solidFill>
                <a:effectLst/>
                <a:latin typeface="+mn-lt"/>
                <a:ea typeface="Calibri" panose="020F0502020204030204" pitchFamily="34" charset="0"/>
                <a:cs typeface="Times New Roman"/>
                <a:hlinkClick r:id="rId6"/>
              </a:rPr>
              <a:t>peter.hartmann@mil.wa.gov</a:t>
            </a:r>
            <a:r>
              <a:rPr lang="en-US" sz="1600" kern="100" dirty="0">
                <a:effectLst/>
                <a:latin typeface="+mn-lt"/>
                <a:ea typeface="Calibri" panose="020F0502020204030204" pitchFamily="34" charset="0"/>
                <a:cs typeface="Times New Roman"/>
              </a:rPr>
              <a:t> </a:t>
            </a:r>
          </a:p>
          <a:p>
            <a:pPr marL="0" marR="0">
              <a:lnSpc>
                <a:spcPct val="107000"/>
              </a:lnSpc>
              <a:spcBef>
                <a:spcPts val="0"/>
              </a:spcBef>
              <a:spcAft>
                <a:spcPts val="0"/>
              </a:spcAft>
            </a:pPr>
            <a:endParaRPr lang="en-US" sz="1600" kern="100" dirty="0">
              <a:effectLst/>
              <a:latin typeface="+mn-lt"/>
              <a:ea typeface="Calibri" panose="020F0502020204030204" pitchFamily="34" charset="0"/>
              <a:cs typeface="Times New Roman" panose="02020603050405020304" pitchFamily="18" charset="0"/>
            </a:endParaRPr>
          </a:p>
          <a:p>
            <a:pPr>
              <a:lnSpc>
                <a:spcPct val="107000"/>
              </a:lnSpc>
              <a:spcBef>
                <a:spcPts val="0"/>
              </a:spcBef>
            </a:pPr>
            <a:r>
              <a:rPr lang="en-US" sz="1600" kern="100" dirty="0">
                <a:effectLst/>
                <a:latin typeface="+mn-lt"/>
                <a:ea typeface="Calibri" panose="020F0502020204030204" pitchFamily="34" charset="0"/>
                <a:cs typeface="Times New Roman"/>
              </a:rPr>
              <a:t>Central EMD Field Rep: </a:t>
            </a:r>
            <a:r>
              <a:rPr lang="en-US" sz="1600" b="1" kern="100" dirty="0">
                <a:latin typeface="+mn-lt"/>
                <a:ea typeface="Calibri" panose="020F0502020204030204" pitchFamily="34" charset="0"/>
                <a:cs typeface="Times New Roman"/>
              </a:rPr>
              <a:t>Stephanie Hakala</a:t>
            </a:r>
          </a:p>
          <a:p>
            <a:pPr>
              <a:lnSpc>
                <a:spcPct val="107000"/>
              </a:lnSpc>
              <a:spcBef>
                <a:spcPts val="0"/>
              </a:spcBef>
            </a:pPr>
            <a:r>
              <a:rPr lang="en-US" sz="1600" kern="100" dirty="0">
                <a:latin typeface="+mn-lt"/>
                <a:ea typeface="Calibri" panose="020F0502020204030204" pitchFamily="34" charset="0"/>
                <a:cs typeface="Times New Roman"/>
              </a:rPr>
              <a:t>Phone</a:t>
            </a:r>
            <a:r>
              <a:rPr lang="en-US" sz="1600" kern="100" dirty="0">
                <a:effectLst/>
                <a:latin typeface="+mn-lt"/>
                <a:ea typeface="Calibri" panose="020F0502020204030204" pitchFamily="34" charset="0"/>
                <a:cs typeface="Times New Roman"/>
              </a:rPr>
              <a:t>: (253)298-5446</a:t>
            </a:r>
            <a:endParaRPr lang="en-US" dirty="0"/>
          </a:p>
          <a:p>
            <a:pPr marL="0" marR="0">
              <a:lnSpc>
                <a:spcPct val="107000"/>
              </a:lnSpc>
              <a:spcBef>
                <a:spcPts val="0"/>
              </a:spcBef>
              <a:spcAft>
                <a:spcPts val="0"/>
              </a:spcAft>
            </a:pPr>
            <a:r>
              <a:rPr lang="en-US" sz="1600" u="sng" kern="100" dirty="0">
                <a:solidFill>
                  <a:srgbClr val="0563C1"/>
                </a:solidFill>
                <a:effectLst/>
                <a:latin typeface="+mn-lt"/>
                <a:ea typeface="Calibri" panose="020F0502020204030204" pitchFamily="34" charset="0"/>
                <a:cs typeface="Times New Roman"/>
                <a:hlinkClick r:id="rId7"/>
              </a:rPr>
              <a:t>stephanie.hakala@mil.wa.gov</a:t>
            </a:r>
            <a:r>
              <a:rPr lang="en-US" sz="1600" kern="100" dirty="0">
                <a:effectLst/>
                <a:latin typeface="+mn-lt"/>
                <a:ea typeface="Calibri" panose="020F0502020204030204" pitchFamily="34" charset="0"/>
                <a:cs typeface="Times New Roman"/>
              </a:rPr>
              <a:t>  </a:t>
            </a:r>
          </a:p>
          <a:p>
            <a:pPr marL="0" marR="0">
              <a:lnSpc>
                <a:spcPct val="107000"/>
              </a:lnSpc>
              <a:spcBef>
                <a:spcPts val="0"/>
              </a:spcBef>
              <a:spcAft>
                <a:spcPts val="0"/>
              </a:spcAft>
            </a:pPr>
            <a:endParaRPr lang="en-US" sz="1600" kern="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mn-lt"/>
                <a:ea typeface="Calibri" panose="020F0502020204030204" pitchFamily="34" charset="0"/>
                <a:cs typeface="Times New Roman"/>
              </a:rPr>
              <a:t>Northwest EMD Field Rep : </a:t>
            </a:r>
            <a:r>
              <a:rPr lang="en-US" sz="1600" b="1" kern="100" dirty="0">
                <a:effectLst/>
                <a:latin typeface="+mn-lt"/>
                <a:ea typeface="Calibri" panose="020F0502020204030204" pitchFamily="34" charset="0"/>
                <a:cs typeface="Times New Roman"/>
              </a:rPr>
              <a:t>David Kelley</a:t>
            </a:r>
          </a:p>
          <a:p>
            <a:pPr marL="0" marR="0">
              <a:lnSpc>
                <a:spcPct val="107000"/>
              </a:lnSpc>
              <a:spcBef>
                <a:spcPts val="0"/>
              </a:spcBef>
              <a:spcAft>
                <a:spcPts val="0"/>
              </a:spcAft>
            </a:pPr>
            <a:r>
              <a:rPr lang="en-US" sz="1600" kern="100" dirty="0">
                <a:effectLst/>
                <a:latin typeface="+mn-lt"/>
                <a:ea typeface="Calibri" panose="020F0502020204030204" pitchFamily="34" charset="0"/>
                <a:cs typeface="Times New Roman"/>
              </a:rPr>
              <a:t>Phone: 253-325-3451</a:t>
            </a:r>
          </a:p>
          <a:p>
            <a:pPr marL="0" marR="0">
              <a:lnSpc>
                <a:spcPct val="107000"/>
              </a:lnSpc>
              <a:spcBef>
                <a:spcPts val="0"/>
              </a:spcBef>
              <a:spcAft>
                <a:spcPts val="0"/>
              </a:spcAft>
            </a:pPr>
            <a:r>
              <a:rPr lang="en-US" sz="1600" u="sng" kern="100" dirty="0">
                <a:solidFill>
                  <a:srgbClr val="0563C1"/>
                </a:solidFill>
                <a:effectLst/>
                <a:latin typeface="+mn-lt"/>
                <a:ea typeface="Calibri" panose="020F0502020204030204" pitchFamily="34" charset="0"/>
                <a:cs typeface="Times New Roman"/>
                <a:hlinkClick r:id="rId8"/>
              </a:rPr>
              <a:t>david.kelley@mil.wa.gov</a:t>
            </a:r>
            <a:r>
              <a:rPr lang="en-US" sz="1600" kern="100" dirty="0">
                <a:effectLst/>
                <a:latin typeface="+mn-lt"/>
                <a:ea typeface="Calibri" panose="020F0502020204030204" pitchFamily="34" charset="0"/>
                <a:cs typeface="Times New Roman"/>
              </a:rPr>
              <a:t>  </a:t>
            </a:r>
          </a:p>
          <a:p>
            <a:pPr marL="0" marR="0">
              <a:lnSpc>
                <a:spcPct val="107000"/>
              </a:lnSpc>
              <a:spcBef>
                <a:spcPts val="0"/>
              </a:spcBef>
              <a:spcAft>
                <a:spcPts val="0"/>
              </a:spcAft>
            </a:pPr>
            <a:endParaRPr lang="en-US" sz="1600" kern="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mn-lt"/>
                <a:ea typeface="Calibri" panose="020F0502020204030204" pitchFamily="34" charset="0"/>
                <a:cs typeface="Times New Roman"/>
              </a:rPr>
              <a:t>Southwest Field Rep: </a:t>
            </a:r>
            <a:r>
              <a:rPr lang="en-US" sz="1600" b="1" kern="100" dirty="0">
                <a:effectLst/>
                <a:latin typeface="+mn-lt"/>
                <a:ea typeface="Calibri" panose="020F0502020204030204" pitchFamily="34" charset="0"/>
                <a:cs typeface="Times New Roman"/>
              </a:rPr>
              <a:t>Chris Caprio</a:t>
            </a:r>
          </a:p>
          <a:p>
            <a:pPr>
              <a:lnSpc>
                <a:spcPct val="107000"/>
              </a:lnSpc>
              <a:spcBef>
                <a:spcPts val="0"/>
              </a:spcBef>
            </a:pPr>
            <a:r>
              <a:rPr lang="en-US" sz="1600" kern="100" dirty="0">
                <a:effectLst/>
                <a:latin typeface="+mn-lt"/>
                <a:ea typeface="Calibri" panose="020F0502020204030204" pitchFamily="34" charset="0"/>
                <a:cs typeface="Times New Roman"/>
              </a:rPr>
              <a:t> Phone: (253) 357-2874</a:t>
            </a:r>
            <a:r>
              <a:rPr lang="en-US" sz="1600" kern="100" dirty="0">
                <a:latin typeface="+mn-lt"/>
                <a:ea typeface="Calibri" panose="020F0502020204030204" pitchFamily="34" charset="0"/>
                <a:cs typeface="Times New Roman"/>
              </a:rPr>
              <a:t> </a:t>
            </a:r>
            <a:endParaRPr lang="en-US" sz="1600" kern="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u="sng" kern="100" dirty="0">
                <a:solidFill>
                  <a:srgbClr val="0563C1"/>
                </a:solidFill>
                <a:latin typeface="+mn-lt"/>
                <a:ea typeface="Calibri" panose="020F0502020204030204" pitchFamily="34" charset="0"/>
                <a:cs typeface="Times New Roman"/>
                <a:hlinkClick r:id="rId9"/>
              </a:rPr>
              <a:t>c</a:t>
            </a:r>
            <a:r>
              <a:rPr lang="en-US" sz="1600" u="sng" kern="100" dirty="0">
                <a:solidFill>
                  <a:srgbClr val="0563C1"/>
                </a:solidFill>
                <a:effectLst/>
                <a:latin typeface="+mn-lt"/>
                <a:ea typeface="Calibri" panose="020F0502020204030204" pitchFamily="34" charset="0"/>
                <a:cs typeface="Times New Roman"/>
                <a:hlinkClick r:id="rId9"/>
              </a:rPr>
              <a:t>hristopher.caprio@mil.wa.gov</a:t>
            </a:r>
            <a:endParaRPr lang="en-US" sz="1600" kern="100" dirty="0">
              <a:effectLst/>
              <a:latin typeface="+mn-lt"/>
              <a:ea typeface="Calibri" panose="020F0502020204030204" pitchFamily="34" charset="0"/>
              <a:cs typeface="Times New Roman"/>
            </a:endParaRPr>
          </a:p>
          <a:p>
            <a:pPr>
              <a:spcBef>
                <a:spcPts val="0"/>
              </a:spcBef>
            </a:pPr>
            <a:endParaRPr lang="en-US" sz="1350" dirty="0"/>
          </a:p>
        </p:txBody>
      </p:sp>
      <p:pic>
        <p:nvPicPr>
          <p:cNvPr id="5" name="Picture 4" descr="A picture containing shape&#10;&#10;Description automatically generated">
            <a:extLst>
              <a:ext uri="{FF2B5EF4-FFF2-40B4-BE49-F238E27FC236}">
                <a16:creationId xmlns:a16="http://schemas.microsoft.com/office/drawing/2014/main" id="{E0FC29CE-B0CF-EA99-ED16-11E3DC58E0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01469" y="1698171"/>
            <a:ext cx="10366964" cy="5665409"/>
          </a:xfrm>
          <a:prstGeom prst="rect">
            <a:avLst/>
          </a:prstGeom>
        </p:spPr>
      </p:pic>
      <p:sp>
        <p:nvSpPr>
          <p:cNvPr id="4" name="TextBox 3">
            <a:extLst>
              <a:ext uri="{FF2B5EF4-FFF2-40B4-BE49-F238E27FC236}">
                <a16:creationId xmlns:a16="http://schemas.microsoft.com/office/drawing/2014/main" id="{A67BB251-A6D6-8555-189F-D0EC86D237C2}"/>
              </a:ext>
            </a:extLst>
          </p:cNvPr>
          <p:cNvSpPr txBox="1"/>
          <p:nvPr/>
        </p:nvSpPr>
        <p:spPr>
          <a:xfrm>
            <a:off x="12578576" y="9802368"/>
            <a:ext cx="535258" cy="369332"/>
          </a:xfrm>
          <a:prstGeom prst="rect">
            <a:avLst/>
          </a:prstGeom>
          <a:noFill/>
        </p:spPr>
        <p:txBody>
          <a:bodyPr wrap="square" rtlCol="0">
            <a:spAutoFit/>
          </a:bodyPr>
          <a:lstStyle/>
          <a:p>
            <a:fld id="{3F772BFE-0F2B-419B-9260-CCEAFE1F0EB7}" type="slidenum">
              <a:rPr lang="en-US" smtClean="0"/>
              <a:t>54</a:t>
            </a:fld>
            <a:endParaRPr lang="en-US"/>
          </a:p>
        </p:txBody>
      </p:sp>
    </p:spTree>
    <p:extLst>
      <p:ext uri="{BB962C8B-B14F-4D97-AF65-F5344CB8AC3E}">
        <p14:creationId xmlns:p14="http://schemas.microsoft.com/office/powerpoint/2010/main" val="2387203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7135780" y="5993269"/>
            <a:ext cx="6193324" cy="2365000"/>
          </a:xfrm>
        </p:spPr>
        <p:txBody>
          <a:bodyPr vert="horz" lIns="91440" tIns="45720" rIns="91440" bIns="45720" rtlCol="0" anchor="b">
            <a:normAutofit/>
          </a:bodyPr>
          <a:lstStyle/>
          <a:p>
            <a:pPr algn="l" defTabSz="914400"/>
            <a:r>
              <a:rPr lang="en-US" sz="5800" kern="1200">
                <a:solidFill>
                  <a:schemeClr val="tx1"/>
                </a:solidFill>
                <a:ea typeface="+mj-ea"/>
              </a:rPr>
              <a:t>Institute, West Virginia</a:t>
            </a:r>
          </a:p>
        </p:txBody>
      </p:sp>
      <p:pic>
        <p:nvPicPr>
          <p:cNvPr id="2050" name="Picture 2" descr="Officials: Person taken to hospital following chemical leak in Institute |  News | wvgazettemail.co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2"/>
            <a:ext cx="8475468" cy="6295081"/>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a:noFill/>
          <a:extLst>
            <a:ext uri="{909E8E84-426E-40DD-AFC4-6F175D3DCCD1}">
              <a14:hiddenFill xmlns:a14="http://schemas.microsoft.com/office/drawing/2010/main">
                <a:solidFill>
                  <a:srgbClr val="FFFFFF"/>
                </a:solidFill>
              </a14:hiddenFill>
            </a:ext>
          </a:extLst>
        </p:spPr>
      </p:pic>
      <p:pic>
        <p:nvPicPr>
          <p:cNvPr id="8" name="Picture 7" descr="Map showing Union Carbide's location next to Kanawha River, West Virginia State University, and the interstate."/>
          <p:cNvPicPr>
            <a:picLocks noChangeAspect="1"/>
          </p:cNvPicPr>
          <p:nvPr/>
        </p:nvPicPr>
        <p:blipFill rotWithShape="1">
          <a:blip r:embed="rId4" cstate="screen">
            <a:extLst>
              <a:ext uri="{28A0092B-C50C-407E-A947-70E740481C1C}">
                <a14:useLocalDpi xmlns:a14="http://schemas.microsoft.com/office/drawing/2010/main"/>
              </a:ext>
            </a:extLst>
          </a:blip>
          <a:srcRect b="-3"/>
          <a:stretch/>
        </p:blipFill>
        <p:spPr>
          <a:xfrm>
            <a:off x="8609231" y="1"/>
            <a:ext cx="5105180" cy="5814973"/>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Picture 6" descr="News clipping. Headline reads, Gas leak at Union Carbide Plant raises new public concern"/>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1" y="6473383"/>
            <a:ext cx="7690566" cy="381201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Slide Number Placeholder 1">
            <a:extLst>
              <a:ext uri="{FF2B5EF4-FFF2-40B4-BE49-F238E27FC236}">
                <a16:creationId xmlns:a16="http://schemas.microsoft.com/office/drawing/2014/main" id="{3DF1C93F-9DE6-E814-1D49-A724850D0EB6}"/>
              </a:ext>
            </a:extLst>
          </p:cNvPr>
          <p:cNvSpPr>
            <a:spLocks noGrp="1"/>
          </p:cNvSpPr>
          <p:nvPr>
            <p:ph type="sldNum" sz="quarter" idx="12"/>
          </p:nvPr>
        </p:nvSpPr>
        <p:spPr/>
        <p:txBody>
          <a:bodyPr/>
          <a:lstStyle/>
          <a:p>
            <a:fld id="{5A73201E-BAD4-4887-93F2-D695096208A5}" type="slidenum">
              <a:rPr lang="en-US" smtClean="0"/>
              <a:pPr/>
              <a:t>6</a:t>
            </a:fld>
            <a:endParaRPr lang="en-US"/>
          </a:p>
        </p:txBody>
      </p:sp>
    </p:spTree>
    <p:extLst>
      <p:ext uri="{BB962C8B-B14F-4D97-AF65-F5344CB8AC3E}">
        <p14:creationId xmlns:p14="http://schemas.microsoft.com/office/powerpoint/2010/main" val="183101326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6000"/>
              <a:t>Federal Response</a:t>
            </a:r>
          </a:p>
        </p:txBody>
      </p:sp>
      <p:sp>
        <p:nvSpPr>
          <p:cNvPr id="8" name="Content Placeholder 7"/>
          <p:cNvSpPr>
            <a:spLocks noGrp="1"/>
          </p:cNvSpPr>
          <p:nvPr>
            <p:ph idx="1"/>
          </p:nvPr>
        </p:nvSpPr>
        <p:spPr/>
        <p:txBody>
          <a:bodyPr>
            <a:normAutofit/>
          </a:bodyPr>
          <a:lstStyle/>
          <a:p>
            <a:pPr marL="0" indent="0">
              <a:buNone/>
            </a:pPr>
            <a:r>
              <a:rPr lang="en-US" sz="4000"/>
              <a:t>CERCLA was amended in 1986 when the SARA* is signed into federal law</a:t>
            </a:r>
          </a:p>
          <a:p>
            <a:pPr marL="685709" lvl="1" indent="0">
              <a:buNone/>
            </a:pPr>
            <a:r>
              <a:rPr lang="en-US" sz="3200"/>
              <a:t>*Superfund Amendments and Reauthorization Act</a:t>
            </a:r>
          </a:p>
          <a:p>
            <a:pPr marL="85714" indent="0">
              <a:buNone/>
            </a:pPr>
            <a:endParaRPr lang="en-US" sz="3200"/>
          </a:p>
          <a:p>
            <a:pPr marL="85714" indent="0">
              <a:buNone/>
            </a:pPr>
            <a:r>
              <a:rPr lang="en-US" sz="4000"/>
              <a:t>Title III of SARA is EPCRA</a:t>
            </a:r>
          </a:p>
          <a:p>
            <a:pPr marL="685709" lvl="1" indent="0">
              <a:buNone/>
            </a:pPr>
            <a:r>
              <a:rPr lang="en-US" sz="4000">
                <a:solidFill>
                  <a:srgbClr val="44688F"/>
                </a:solidFill>
              </a:rPr>
              <a:t>Emergency Planning and </a:t>
            </a:r>
          </a:p>
          <a:p>
            <a:pPr marL="685709" lvl="1" indent="0">
              <a:buNone/>
            </a:pPr>
            <a:r>
              <a:rPr lang="en-US" sz="4000">
                <a:solidFill>
                  <a:srgbClr val="44688F"/>
                </a:solidFill>
              </a:rPr>
              <a:t>Community </a:t>
            </a:r>
          </a:p>
          <a:p>
            <a:pPr marL="685709" lvl="1" indent="0">
              <a:buNone/>
            </a:pPr>
            <a:r>
              <a:rPr lang="en-US" sz="4000">
                <a:solidFill>
                  <a:srgbClr val="44688F"/>
                </a:solidFill>
              </a:rPr>
              <a:t>Right-to-Know Act</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3431" y="4800253"/>
            <a:ext cx="4868116" cy="45522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EDAA18B-3E56-70EE-34D9-8049CEDE793A}"/>
              </a:ext>
            </a:extLst>
          </p:cNvPr>
          <p:cNvSpPr txBox="1"/>
          <p:nvPr/>
        </p:nvSpPr>
        <p:spPr>
          <a:xfrm>
            <a:off x="378976" y="9466387"/>
            <a:ext cx="12956459" cy="646331"/>
          </a:xfrm>
          <a:prstGeom prst="rect">
            <a:avLst/>
          </a:prstGeom>
          <a:noFill/>
        </p:spPr>
        <p:txBody>
          <a:bodyPr wrap="square">
            <a:spAutoFit/>
          </a:bodyPr>
          <a:lstStyle/>
          <a:p>
            <a:r>
              <a:rPr lang="en-US">
                <a:latin typeface="Franklin Gothic Book" panose="020B0503020102020204" pitchFamily="34" charset="0"/>
              </a:rPr>
              <a:t>CERCLA – Comprehensive Environmental Response, Compensation, and Liability Act of 1980 (a.k.a. “Superfund”) </a:t>
            </a:r>
            <a:r>
              <a:rPr lang="en-US">
                <a:latin typeface="Franklin Gothic Book" panose="020B0503020102020204" pitchFamily="34" charset="0"/>
                <a:hlinkClick r:id="rId4"/>
              </a:rPr>
              <a:t>https://www.govinfo.gov/content/pkg/USCODE-2011-title42/html/USCODE-2011-title42-chap103.htm</a:t>
            </a:r>
            <a:r>
              <a:rPr lang="en-US">
                <a:latin typeface="Franklin Gothic Book" panose="020B0503020102020204" pitchFamily="34" charset="0"/>
              </a:rPr>
              <a:t>  </a:t>
            </a:r>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7</a:t>
            </a:fld>
            <a:endParaRPr kumimoji="1" lang="ja-JP" altLang="en-US"/>
          </a:p>
        </p:txBody>
      </p:sp>
    </p:spTree>
    <p:extLst>
      <p:ext uri="{BB962C8B-B14F-4D97-AF65-F5344CB8AC3E}">
        <p14:creationId xmlns:p14="http://schemas.microsoft.com/office/powerpoint/2010/main" val="363998295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5400"/>
              <a:t>What is EPCRA?</a:t>
            </a:r>
          </a:p>
        </p:txBody>
      </p:sp>
      <p:sp>
        <p:nvSpPr>
          <p:cNvPr id="8" name="Content Placeholder 7"/>
          <p:cNvSpPr>
            <a:spLocks noGrp="1"/>
          </p:cNvSpPr>
          <p:nvPr>
            <p:ph idx="1"/>
          </p:nvPr>
        </p:nvSpPr>
        <p:spPr>
          <a:xfrm>
            <a:off x="685958" y="2126129"/>
            <a:ext cx="12571060" cy="5645073"/>
          </a:xfrm>
        </p:spPr>
        <p:txBody>
          <a:bodyPr>
            <a:normAutofit/>
          </a:bodyPr>
          <a:lstStyle/>
          <a:p>
            <a:r>
              <a:rPr lang="en-US"/>
              <a:t>Businesses report information about hazardous chemicals.</a:t>
            </a:r>
          </a:p>
          <a:p>
            <a:r>
              <a:rPr lang="en-US"/>
              <a:t>The reporting requirements depend on the type and quantity of chemicals stored or released.</a:t>
            </a:r>
            <a:endParaRPr lang="en-US" sz="4199"/>
          </a:p>
          <a:p>
            <a:r>
              <a:rPr lang="en-US"/>
              <a:t>It protects first responders and communities—they can plan and prepare for emergencies and know “what’s in our neighborhood.”</a:t>
            </a:r>
            <a:endParaRPr lang="en-US" sz="4499">
              <a:solidFill>
                <a:srgbClr val="0083E6"/>
              </a:solidFill>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4" y="7771203"/>
            <a:ext cx="3533491" cy="2514210"/>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33756" y="7771203"/>
            <a:ext cx="3261914" cy="2514210"/>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93427" y="7771201"/>
            <a:ext cx="3478710" cy="2514210"/>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272137" y="7771201"/>
            <a:ext cx="3442276" cy="2514210"/>
          </a:xfrm>
          <a:prstGeom prst="rect">
            <a:avLst/>
          </a:prstGeom>
        </p:spPr>
      </p:pic>
      <p:sp>
        <p:nvSpPr>
          <p:cNvPr id="2" name="Slide Number Placeholder 1">
            <a:extLst>
              <a:ext uri="{FF2B5EF4-FFF2-40B4-BE49-F238E27FC236}">
                <a16:creationId xmlns:a16="http://schemas.microsoft.com/office/drawing/2014/main" id="{A4C56BC3-AC15-2707-3E3B-A74E4E160281}"/>
              </a:ext>
            </a:extLst>
          </p:cNvPr>
          <p:cNvSpPr>
            <a:spLocks noGrp="1"/>
          </p:cNvSpPr>
          <p:nvPr>
            <p:ph type="sldNum" sz="quarter" idx="12"/>
          </p:nvPr>
        </p:nvSpPr>
        <p:spPr/>
        <p:txBody>
          <a:bodyPr/>
          <a:lstStyle/>
          <a:p>
            <a:fld id="{7E65300D-5599-4468-BF5D-B13C6AAEC98A}" type="slidenum">
              <a:rPr kumimoji="1" lang="ja-JP" altLang="en-US" smtClean="0"/>
              <a:pPr/>
              <a:t>8</a:t>
            </a:fld>
            <a:endParaRPr kumimoji="1" lang="ja-JP" altLang="en-US"/>
          </a:p>
        </p:txBody>
      </p:sp>
    </p:spTree>
    <p:extLst>
      <p:ext uri="{BB962C8B-B14F-4D97-AF65-F5344CB8AC3E}">
        <p14:creationId xmlns:p14="http://schemas.microsoft.com/office/powerpoint/2010/main" val="159971738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pPr algn="l"/>
            <a:r>
              <a:rPr lang="en-US" altLang="ja-JP"/>
              <a:t>Washington</a:t>
            </a:r>
            <a:br>
              <a:rPr lang="en-US" altLang="ja-JP"/>
            </a:br>
            <a:r>
              <a:rPr lang="en-US" altLang="ja-JP"/>
              <a:t>State Emergency Response Commission</a:t>
            </a:r>
            <a:br>
              <a:rPr lang="en-US" altLang="ja-JP"/>
            </a:br>
            <a:br>
              <a:rPr lang="en-US" altLang="ja-JP"/>
            </a:br>
            <a:r>
              <a:rPr lang="en-US" altLang="ja-JP"/>
              <a:t>WAC 118-40</a:t>
            </a:r>
            <a:endParaRPr lang="ja-JP" altLang="en-US"/>
          </a:p>
        </p:txBody>
      </p:sp>
      <p:sp>
        <p:nvSpPr>
          <p:cNvPr id="3" name="TextBox 2">
            <a:extLst>
              <a:ext uri="{FF2B5EF4-FFF2-40B4-BE49-F238E27FC236}">
                <a16:creationId xmlns:a16="http://schemas.microsoft.com/office/drawing/2014/main" id="{BDA96721-C8D2-552F-2446-49A3829E8CE9}"/>
              </a:ext>
            </a:extLst>
          </p:cNvPr>
          <p:cNvSpPr txBox="1"/>
          <p:nvPr/>
        </p:nvSpPr>
        <p:spPr>
          <a:xfrm>
            <a:off x="5176382" y="9782758"/>
            <a:ext cx="6858000" cy="369332"/>
          </a:xfrm>
          <a:prstGeom prst="rect">
            <a:avLst/>
          </a:prstGeom>
          <a:noFill/>
        </p:spPr>
        <p:txBody>
          <a:bodyPr wrap="square">
            <a:spAutoFit/>
          </a:bodyPr>
          <a:lstStyle/>
          <a:p>
            <a:r>
              <a:rPr lang="en-US">
                <a:latin typeface="Franklin Gothic Book" panose="020B0503020102020204" pitchFamily="34" charset="0"/>
                <a:hlinkClick r:id="rId3"/>
              </a:rPr>
              <a:t>https://apps.leg.wa.gov/wac/default.aspx?cite=118-40</a:t>
            </a:r>
            <a:r>
              <a:rPr lang="en-US">
                <a:latin typeface="Franklin Gothic Book" panose="020B0503020102020204" pitchFamily="34" charset="0"/>
              </a:rPr>
              <a:t> </a:t>
            </a:r>
          </a:p>
        </p:txBody>
      </p:sp>
      <p:pic>
        <p:nvPicPr>
          <p:cNvPr id="23" name="Picture 22" descr="WA state Governor Booth Gardn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6268" y="3633543"/>
            <a:ext cx="5478114" cy="59705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Placeholder 8" descr="SERC logo">
            <a:extLst>
              <a:ext uri="{FF2B5EF4-FFF2-40B4-BE49-F238E27FC236}">
                <a16:creationId xmlns:a16="http://schemas.microsoft.com/office/drawing/2014/main" id="{1B29B030-76EB-3FE8-E926-2D6786076793}"/>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646" b="1646"/>
          <a:stretch>
            <a:fillRect/>
          </a:stretch>
        </p:blipFill>
        <p:spPr>
          <a:xfrm>
            <a:off x="7019909" y="912427"/>
            <a:ext cx="4777140" cy="2628077"/>
          </a:xfrm>
        </p:spPr>
      </p:pic>
      <p:sp>
        <p:nvSpPr>
          <p:cNvPr id="15"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DE8CD2-9058-4FAB-9896-1AD2EDAF16CD}" type="slidenum">
              <a:rPr kumimoji="1" lang="ja-JP" altLang="en-US" sz="18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8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728384828"/>
      </p:ext>
    </p:extLst>
  </p:cSld>
  <p:clrMapOvr>
    <a:masterClrMapping/>
  </p:clrMapOvr>
  <mc:AlternateContent xmlns:mc="http://schemas.openxmlformats.org/markup-compatibility/2006" xmlns:p14="http://schemas.microsoft.com/office/powerpoint/2010/main">
    <mc:Choice Requires="p14">
      <p:transition p14:dur="0" advTm="6863"/>
    </mc:Choice>
    <mc:Fallback xmlns="">
      <p:transition advTm="6863"/>
    </mc:Fallback>
  </mc:AlternateContent>
</p:sld>
</file>

<file path=ppt/theme/theme1.xml><?xml version="1.0" encoding="utf-8"?>
<a:theme xmlns:a="http://schemas.openxmlformats.org/drawingml/2006/main" name="Content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134BC605C2FF44BAC2E01FE6026505" ma:contentTypeVersion="1107" ma:contentTypeDescription="Create a new document." ma:contentTypeScope="" ma:versionID="c405ce7c0971b8ad5dbc423eb2e88def">
  <xsd:schema xmlns:xsd="http://www.w3.org/2001/XMLSchema" xmlns:xs="http://www.w3.org/2001/XMLSchema" xmlns:p="http://schemas.microsoft.com/office/2006/metadata/properties" xmlns:ns1="http://schemas.microsoft.com/sharepoint/v3" xmlns:ns2="f5fb8e20-718c-40db-aae0-0fa88f5c23a5" xmlns:ns3="1e4bb8a5-371e-4e3d-b559-c137ad9359bc" targetNamespace="http://schemas.microsoft.com/office/2006/metadata/properties" ma:root="true" ma:fieldsID="8f72011b2ccf369140ebfa174dabbbb7" ns1:_="" ns2:_="" ns3:_="">
    <xsd:import namespace="http://schemas.microsoft.com/sharepoint/v3"/>
    <xsd:import namespace="f5fb8e20-718c-40db-aae0-0fa88f5c23a5"/>
    <xsd:import namespace="1e4bb8a5-371e-4e3d-b559-c137ad9359b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2:SharedWithUsers" minOccurs="0"/>
                <xsd:element ref="ns2:SharedWithDetails" minOccurs="0"/>
                <xsd:element ref="ns1:_ip_UnifiedCompliancePolicyProperties" minOccurs="0"/>
                <xsd:element ref="ns1:_ip_UnifiedCompliancePolicyUIActio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fb8e20-718c-40db-aae0-0fa88f5c23a5"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120bf0d1-a24d-4dc8-b72e-9b81be06933d}" ma:internalName="TaxCatchAll" ma:showField="CatchAllData" ma:web="f5fb8e20-718c-40db-aae0-0fa88f5c23a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e4bb8a5-371e-4e3d-b559-c137ad9359b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f5fb8e20-718c-40db-aae0-0fa88f5c23a5">7HJ6J476QSUK-1498498786-2296</_dlc_DocId>
    <_dlc_DocIdUrl xmlns="f5fb8e20-718c-40db-aae0-0fa88f5c23a5">
      <Url>https://stateofwa.sharepoint.com/sites/mil-emergencymanagement/Prep/pal/HazMat Planning/_layouts/15/DocIdRedir.aspx?ID=7HJ6J476QSUK-1498498786-2296</Url>
      <Description>7HJ6J476QSUK-1498498786-2296</Description>
    </_dlc_DocIdUrl>
    <_ip_UnifiedCompliancePolicyUIAction xmlns="http://schemas.microsoft.com/sharepoint/v3" xsi:nil="true"/>
    <lcf76f155ced4ddcb4097134ff3c332f xmlns="1e4bb8a5-371e-4e3d-b559-c137ad9359bc">
      <Terms xmlns="http://schemas.microsoft.com/office/infopath/2007/PartnerControls"/>
    </lcf76f155ced4ddcb4097134ff3c332f>
    <_ip_UnifiedCompliancePolicyProperties xmlns="http://schemas.microsoft.com/sharepoint/v3" xsi:nil="true"/>
    <TaxCatchAll xmlns="f5fb8e20-718c-40db-aae0-0fa88f5c23a5" xsi:nil="true"/>
    <SharedWithUsers xmlns="f5fb8e20-718c-40db-aae0-0fa88f5c23a5">
      <UserInfo>
        <DisplayName>Caprio, Christopher (MIL)</DisplayName>
        <AccountId>3467</AccountId>
        <AccountType/>
      </UserInfo>
      <UserInfo>
        <DisplayName>Hartmann, Peter (MIL)</DisplayName>
        <AccountId>41</AccountId>
        <AccountType/>
      </UserInfo>
      <UserInfo>
        <DisplayName>Hakala, Stephanie M (MIL)</DisplayName>
        <AccountId>94</AccountId>
        <AccountType/>
      </UserInfo>
      <UserInfo>
        <DisplayName>Kelley, David (MIL)</DisplayName>
        <AccountId>5429</AccountId>
        <AccountType/>
      </UserInfo>
      <UserInfo>
        <DisplayName>Plenge, Danielle (MIL)</DisplayName>
        <AccountId>4498</AccountId>
        <AccountType/>
      </UserInfo>
      <UserInfo>
        <DisplayName>Fowler, Diane (ECY)</DisplayName>
        <AccountId>3885</AccountId>
        <AccountType/>
      </UserInfo>
    </SharedWithUsers>
  </documentManagement>
</p:properties>
</file>

<file path=customXml/itemProps1.xml><?xml version="1.0" encoding="utf-8"?>
<ds:datastoreItem xmlns:ds="http://schemas.openxmlformats.org/officeDocument/2006/customXml" ds:itemID="{47437650-1178-460D-A06E-6D1ABF1FA631}">
  <ds:schemaRefs>
    <ds:schemaRef ds:uri="1e4bb8a5-371e-4e3d-b559-c137ad9359bc"/>
    <ds:schemaRef ds:uri="f5fb8e20-718c-40db-aae0-0fa88f5c2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AE8A675-86C9-45FC-8898-4341DBAF3AA1}">
  <ds:schemaRefs>
    <ds:schemaRef ds:uri="http://schemas.microsoft.com/sharepoint/v3/contenttype/forms"/>
  </ds:schemaRefs>
</ds:datastoreItem>
</file>

<file path=customXml/itemProps3.xml><?xml version="1.0" encoding="utf-8"?>
<ds:datastoreItem xmlns:ds="http://schemas.openxmlformats.org/officeDocument/2006/customXml" ds:itemID="{91A46414-694D-44EB-A8F9-7AB37D150B9E}">
  <ds:schemaRefs>
    <ds:schemaRef ds:uri="http://schemas.microsoft.com/sharepoint/events"/>
  </ds:schemaRefs>
</ds:datastoreItem>
</file>

<file path=customXml/itemProps4.xml><?xml version="1.0" encoding="utf-8"?>
<ds:datastoreItem xmlns:ds="http://schemas.openxmlformats.org/officeDocument/2006/customXml" ds:itemID="{DFBD3E23-31D7-4FD5-A842-ED2822B53B2A}">
  <ds:schemaRefs>
    <ds:schemaRef ds:uri="http://schemas.microsoft.com/office/2006/metadata/properties"/>
    <ds:schemaRef ds:uri="http://schemas.microsoft.com/sharepoint/v3"/>
    <ds:schemaRef ds:uri="http://www.w3.org/XML/1998/namespace"/>
    <ds:schemaRef ds:uri="http://purl.org/dc/elements/1.1/"/>
    <ds:schemaRef ds:uri="http://schemas.microsoft.com/office/infopath/2007/PartnerControls"/>
    <ds:schemaRef ds:uri="f5fb8e20-718c-40db-aae0-0fa88f5c23a5"/>
    <ds:schemaRef ds:uri="http://schemas.openxmlformats.org/package/2006/metadata/core-properties"/>
    <ds:schemaRef ds:uri="http://purl.org/dc/terms/"/>
    <ds:schemaRef ds:uri="http://schemas.microsoft.com/office/2006/documentManagement/types"/>
    <ds:schemaRef ds:uri="1e4bb8a5-371e-4e3d-b559-c137ad9359bc"/>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Integral</Template>
  <TotalTime>63</TotalTime>
  <Words>9869</Words>
  <Application>Microsoft Office PowerPoint</Application>
  <PresentationFormat>Custom</PresentationFormat>
  <Paragraphs>738</Paragraphs>
  <Slides>54</Slides>
  <Notes>54</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54</vt:i4>
      </vt:variant>
    </vt:vector>
  </HeadingPairs>
  <TitlesOfParts>
    <vt:vector size="72" baseType="lpstr">
      <vt:lpstr>Calibri</vt:lpstr>
      <vt:lpstr>Franklin Gothic Medium</vt:lpstr>
      <vt:lpstr>Calibri Light</vt:lpstr>
      <vt:lpstr>Gill Sans MT</vt:lpstr>
      <vt:lpstr>Arial,Sans-Serif</vt:lpstr>
      <vt:lpstr>Yu Gothic</vt:lpstr>
      <vt:lpstr>Franklin Gothic Book</vt:lpstr>
      <vt:lpstr>Courier New</vt:lpstr>
      <vt:lpstr>Source Sans Pro Web</vt:lpstr>
      <vt:lpstr>-apple-system</vt:lpstr>
      <vt:lpstr>Arial</vt:lpstr>
      <vt:lpstr>Wingdings</vt:lpstr>
      <vt:lpstr>Symbol</vt:lpstr>
      <vt:lpstr>Times New Roman</vt:lpstr>
      <vt:lpstr>Segoe UI</vt:lpstr>
      <vt:lpstr>Roboto</vt:lpstr>
      <vt:lpstr>Verdana</vt:lpstr>
      <vt:lpstr>Contents</vt:lpstr>
      <vt:lpstr>Welcome to LEPC/TEPC 101  Please enter your Name, Organization and LEPC or Tribe you’re affiliated with in the chat.  </vt:lpstr>
      <vt:lpstr>Washington State LEPC/TEPC 101 </vt:lpstr>
      <vt:lpstr>Agenda</vt:lpstr>
      <vt:lpstr>What is EPCRA?</vt:lpstr>
      <vt:lpstr>Bhophal, India 1984</vt:lpstr>
      <vt:lpstr>Institute, West Virginia</vt:lpstr>
      <vt:lpstr>Federal Response</vt:lpstr>
      <vt:lpstr>What is EPCRA?</vt:lpstr>
      <vt:lpstr>Washington State Emergency Response Commission  WAC 118-40</vt:lpstr>
      <vt:lpstr>Ecology’s Responsibilities Under  WAC 118-40</vt:lpstr>
      <vt:lpstr>Washington State Patrol  Responsibilities Under  WAC 118-40</vt:lpstr>
      <vt:lpstr>EMD’s Responsibilities Under  WAC 118-40</vt:lpstr>
      <vt:lpstr>Washington State SERC Basics     </vt:lpstr>
      <vt:lpstr>Roles and Responsibilities of the LEPCs and TEPCs</vt:lpstr>
      <vt:lpstr>PowerPoint Presentation</vt:lpstr>
      <vt:lpstr>PowerPoint Presentation</vt:lpstr>
      <vt:lpstr>Tribal and Nation Partners </vt:lpstr>
      <vt:lpstr>Reporting Basics</vt:lpstr>
      <vt:lpstr>EPCRA Reports</vt:lpstr>
      <vt:lpstr>EPCRA Reports</vt:lpstr>
      <vt:lpstr>Who must report Tier Two?  EPCRA 312</vt:lpstr>
      <vt:lpstr>PowerPoint Presentation</vt:lpstr>
      <vt:lpstr>EPA’s “List of Lists” How to identify EHS Chemicals under Section 302</vt:lpstr>
      <vt:lpstr>Exemptions</vt:lpstr>
      <vt:lpstr>Additional Exemptions</vt:lpstr>
      <vt:lpstr>Additional Exemptions</vt:lpstr>
      <vt:lpstr>Regulatory relief for fuel stations</vt:lpstr>
      <vt:lpstr>Trade Secret  exemption requires EPA approval</vt:lpstr>
      <vt:lpstr>Section 304 Emergency Release Notification</vt:lpstr>
      <vt:lpstr>EPA’s “List of Lists” How to identify spill or release thresholds under  Section 304 and CERCLA </vt:lpstr>
      <vt:lpstr>Section 304  Emergency Release Notification</vt:lpstr>
      <vt:lpstr>Section 304 Emergency Release Notification </vt:lpstr>
      <vt:lpstr>No longer need to report?</vt:lpstr>
      <vt:lpstr>EPCRA Data for LEPCs and First Responders</vt:lpstr>
      <vt:lpstr>Washington's EPCRA Viewer</vt:lpstr>
      <vt:lpstr>Access Key Required!</vt:lpstr>
      <vt:lpstr>LEPC Planning Process</vt:lpstr>
      <vt:lpstr>PowerPoint Presentation</vt:lpstr>
      <vt:lpstr>Minimum Federal Requirements of an LEPC Plan </vt:lpstr>
      <vt:lpstr>Why do LEPCs create hazardous material plans when State, Regional and National comprehensive and incident specific plans exist? </vt:lpstr>
      <vt:lpstr>PowerPoint Presentation</vt:lpstr>
      <vt:lpstr>LEPC Exercise</vt:lpstr>
      <vt:lpstr>LEPC/TEPC Exercise</vt:lpstr>
      <vt:lpstr>LEPC/TEPC Exercise</vt:lpstr>
      <vt:lpstr>LEPC/TEPC Training Programs </vt:lpstr>
      <vt:lpstr>Emergency management training coordinated through the Washington State Military Department Emergency Management Division </vt:lpstr>
      <vt:lpstr>SERC Recommended LEPC Member Training </vt:lpstr>
      <vt:lpstr>WSP Hazardous Materials  Training</vt:lpstr>
      <vt:lpstr> Training Courses</vt:lpstr>
      <vt:lpstr>Why Do We Need To Train?</vt:lpstr>
      <vt:lpstr>Measuring Success </vt:lpstr>
      <vt:lpstr>How to Energize your LEPC/TEPC</vt:lpstr>
      <vt:lpstr>LEPC Resources</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PowerPoint template</dc:title>
  <dc:creator>Camille St. Onge</dc:creator>
  <cp:lastModifiedBy>Friederich, Steven R. (MIL)</cp:lastModifiedBy>
  <cp:revision>4</cp:revision>
  <cp:lastPrinted>2023-11-17T18:54:50Z</cp:lastPrinted>
  <dcterms:created xsi:type="dcterms:W3CDTF">2016-10-08T14:15:50Z</dcterms:created>
  <dcterms:modified xsi:type="dcterms:W3CDTF">2023-12-07T21:49:41Z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0x010100FC134BC605C2FF44BAC2E01FE6026505</vt:lpwstr>
  </property>
  <property fmtid="{D5CDD505-2E9C-101B-9397-08002B2CF9AE}" pid="3" name="Order">
    <vt:r8>122400</vt:r8>
  </property>
  <property fmtid="{D5CDD505-2E9C-101B-9397-08002B2CF9AE}" pid="4" name="xd_ProgID">
    <vt:lpwstr/>
  </property>
  <property fmtid="{D5CDD505-2E9C-101B-9397-08002B2CF9AE}" pid="5" name="TemplateUrl">
    <vt:lpwstr/>
  </property>
  <property fmtid="{D5CDD505-2E9C-101B-9397-08002B2CF9AE}" pid="6" name="MediaServiceImageTags">
    <vt:lpwstr/>
  </property>
  <property fmtid="{D5CDD505-2E9C-101B-9397-08002B2CF9AE}" pid="7" name="_dlc_DocIdItemGuid">
    <vt:lpwstr>7dac3d39-c00e-44d3-a5b2-fe4e36f534d2</vt:lpwstr>
  </property>
</Properties>
</file>